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758" r:id="rId2"/>
    <p:sldId id="844" r:id="rId3"/>
    <p:sldId id="845" r:id="rId4"/>
    <p:sldId id="846" r:id="rId5"/>
    <p:sldId id="843" r:id="rId6"/>
    <p:sldId id="847" r:id="rId7"/>
    <p:sldId id="848" r:id="rId8"/>
    <p:sldId id="849" r:id="rId9"/>
    <p:sldId id="850" r:id="rId10"/>
    <p:sldId id="851" r:id="rId11"/>
    <p:sldId id="852" r:id="rId12"/>
    <p:sldId id="853" r:id="rId13"/>
    <p:sldId id="854" r:id="rId14"/>
    <p:sldId id="855" r:id="rId15"/>
    <p:sldId id="856" r:id="rId1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0" autoAdjust="0"/>
    <p:restoredTop sz="82029" autoAdjust="0"/>
  </p:normalViewPr>
  <p:slideViewPr>
    <p:cSldViewPr>
      <p:cViewPr varScale="1">
        <p:scale>
          <a:sx n="148" d="100"/>
          <a:sy n="148" d="100"/>
        </p:scale>
        <p:origin x="528"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10/3/19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938685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872520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232147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789604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2633828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861311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73369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11470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230953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541037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619102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21307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06730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14:17-26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FC604D-6536-5D42-9CC9-C3CF3E408DDF}"/>
              </a:ext>
            </a:extLst>
          </p:cNvPr>
          <p:cNvSpPr/>
          <p:nvPr/>
        </p:nvSpPr>
        <p:spPr>
          <a:xfrm>
            <a:off x="1777244" y="1438381"/>
            <a:ext cx="6323148" cy="144194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7" name="TextBox 6">
            <a:extLst>
              <a:ext uri="{FF2B5EF4-FFF2-40B4-BE49-F238E27FC236}">
                <a16:creationId xmlns:a16="http://schemas.microsoft.com/office/drawing/2014/main" id="{F3A64911-7881-DC42-BB28-89CC9C0B73BC}"/>
              </a:ext>
            </a:extLst>
          </p:cNvPr>
          <p:cNvSpPr txBox="1"/>
          <p:nvPr/>
        </p:nvSpPr>
        <p:spPr>
          <a:xfrm>
            <a:off x="1257" y="0"/>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Passover – a celebration of the Exodus of the People of Israel from slavery in Egypt</a:t>
            </a:r>
          </a:p>
        </p:txBody>
      </p:sp>
      <p:sp>
        <p:nvSpPr>
          <p:cNvPr id="8" name="TextBox 7">
            <a:extLst>
              <a:ext uri="{FF2B5EF4-FFF2-40B4-BE49-F238E27FC236}">
                <a16:creationId xmlns:a16="http://schemas.microsoft.com/office/drawing/2014/main" id="{E755C253-AD29-214D-884A-E78EF711C1B3}"/>
              </a:ext>
            </a:extLst>
          </p:cNvPr>
          <p:cNvSpPr txBox="1"/>
          <p:nvPr/>
        </p:nvSpPr>
        <p:spPr>
          <a:xfrm>
            <a:off x="641845" y="330385"/>
            <a:ext cx="8514623"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people of Israel groaned under yoke of slavery &amp; God heard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called Moses at the Burning Bush to go to Pharaoh</a:t>
            </a:r>
          </a:p>
          <a:p>
            <a:pPr marL="342900" indent="-342900">
              <a:buFont typeface="Arial" panose="020B0604020202020204" pitchFamily="34" charset="0"/>
              <a:buChar char="•"/>
            </a:pPr>
            <a:r>
              <a:rPr lang="en-AU" sz="2200" i="1" dirty="0">
                <a:solidFill>
                  <a:schemeClr val="bg1"/>
                </a:solidFill>
                <a:latin typeface="Times New Roman" panose="02020603050405020304" pitchFamily="18" charset="0"/>
                <a:cs typeface="Times New Roman" panose="02020603050405020304" pitchFamily="18" charset="0"/>
              </a:rPr>
              <a:t>“Let My people go!!!!”      </a:t>
            </a:r>
            <a:r>
              <a:rPr lang="en-AU" sz="2200" dirty="0">
                <a:solidFill>
                  <a:schemeClr val="bg1"/>
                </a:solidFill>
                <a:latin typeface="Times New Roman" panose="02020603050405020304" pitchFamily="18" charset="0"/>
                <a:cs typeface="Times New Roman" panose="02020603050405020304" pitchFamily="18" charset="0"/>
              </a:rPr>
              <a:t>Pharaoh treated the people even worse...</a:t>
            </a:r>
            <a:endParaRPr lang="en-AU" sz="2200" i="1"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3D11D7C-48B2-A849-ACCD-02BC5204E3D0}"/>
              </a:ext>
            </a:extLst>
          </p:cNvPr>
          <p:cNvSpPr txBox="1"/>
          <p:nvPr/>
        </p:nvSpPr>
        <p:spPr>
          <a:xfrm>
            <a:off x="25111" y="1335819"/>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10 Plagues</a:t>
            </a:r>
          </a:p>
        </p:txBody>
      </p:sp>
      <p:sp>
        <p:nvSpPr>
          <p:cNvPr id="10" name="TextBox 9">
            <a:extLst>
              <a:ext uri="{FF2B5EF4-FFF2-40B4-BE49-F238E27FC236}">
                <a16:creationId xmlns:a16="http://schemas.microsoft.com/office/drawing/2014/main" id="{C8005364-5CC7-684D-AAF1-B6C5C3E91917}"/>
              </a:ext>
            </a:extLst>
          </p:cNvPr>
          <p:cNvSpPr txBox="1"/>
          <p:nvPr/>
        </p:nvSpPr>
        <p:spPr>
          <a:xfrm>
            <a:off x="1777244" y="1360192"/>
            <a:ext cx="1570620" cy="1107996"/>
          </a:xfrm>
          <a:prstGeom prst="rect">
            <a:avLst/>
          </a:prstGeom>
          <a:noFill/>
          <a:ln>
            <a:noFill/>
          </a:ln>
        </p:spPr>
        <p:txBody>
          <a:bodyPr wrap="square" rtlCol="0">
            <a:spAutoFit/>
          </a:bodyPr>
          <a:lstStyle/>
          <a:p>
            <a:pPr marL="457200" indent="-457200">
              <a:buFont typeface="+mj-lt"/>
              <a:buAutoNum type="arabicPeriod"/>
            </a:pPr>
            <a:r>
              <a:rPr lang="en-AU" sz="2200" dirty="0">
                <a:latin typeface="Times New Roman" panose="02020603050405020304" pitchFamily="18" charset="0"/>
                <a:cs typeface="Times New Roman" panose="02020603050405020304" pitchFamily="18" charset="0"/>
              </a:rPr>
              <a:t>Blood</a:t>
            </a:r>
          </a:p>
          <a:p>
            <a:pPr marL="457200" indent="-457200">
              <a:buFont typeface="+mj-lt"/>
              <a:buAutoNum type="arabicPeriod"/>
            </a:pPr>
            <a:r>
              <a:rPr lang="en-AU" sz="2200" i="1" dirty="0">
                <a:latin typeface="Times New Roman" panose="02020603050405020304" pitchFamily="18" charset="0"/>
                <a:cs typeface="Times New Roman" panose="02020603050405020304" pitchFamily="18" charset="0"/>
              </a:rPr>
              <a:t>Frogs</a:t>
            </a:r>
          </a:p>
          <a:p>
            <a:pPr marL="457200" indent="-457200">
              <a:buFont typeface="+mj-lt"/>
              <a:buAutoNum type="arabicPeriod"/>
            </a:pPr>
            <a:r>
              <a:rPr lang="en-AU" sz="2200" i="1" dirty="0">
                <a:latin typeface="Times New Roman" panose="02020603050405020304" pitchFamily="18" charset="0"/>
                <a:cs typeface="Times New Roman" panose="02020603050405020304" pitchFamily="18" charset="0"/>
              </a:rPr>
              <a:t>Gnats</a:t>
            </a:r>
          </a:p>
        </p:txBody>
      </p:sp>
      <p:sp>
        <p:nvSpPr>
          <p:cNvPr id="11" name="TextBox 10">
            <a:extLst>
              <a:ext uri="{FF2B5EF4-FFF2-40B4-BE49-F238E27FC236}">
                <a16:creationId xmlns:a16="http://schemas.microsoft.com/office/drawing/2014/main" id="{ACAC3700-0750-D542-9AD2-7D6B4CB0E61A}"/>
              </a:ext>
            </a:extLst>
          </p:cNvPr>
          <p:cNvSpPr txBox="1"/>
          <p:nvPr/>
        </p:nvSpPr>
        <p:spPr>
          <a:xfrm>
            <a:off x="3532029" y="1333894"/>
            <a:ext cx="2734254" cy="1107996"/>
          </a:xfrm>
          <a:prstGeom prst="rect">
            <a:avLst/>
          </a:prstGeom>
          <a:noFill/>
          <a:ln>
            <a:noFill/>
          </a:ln>
        </p:spPr>
        <p:txBody>
          <a:bodyPr wrap="square" rtlCol="0">
            <a:spAutoFit/>
          </a:bodyPr>
          <a:lstStyle/>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Flies</a:t>
            </a:r>
          </a:p>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Livestock disease</a:t>
            </a:r>
          </a:p>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Boils</a:t>
            </a:r>
          </a:p>
        </p:txBody>
      </p:sp>
      <p:sp>
        <p:nvSpPr>
          <p:cNvPr id="12" name="TextBox 11">
            <a:extLst>
              <a:ext uri="{FF2B5EF4-FFF2-40B4-BE49-F238E27FC236}">
                <a16:creationId xmlns:a16="http://schemas.microsoft.com/office/drawing/2014/main" id="{1E4A9E1E-EBA1-DA48-9566-D881CDFED2CB}"/>
              </a:ext>
            </a:extLst>
          </p:cNvPr>
          <p:cNvSpPr txBox="1"/>
          <p:nvPr/>
        </p:nvSpPr>
        <p:spPr>
          <a:xfrm>
            <a:off x="6190485" y="1350316"/>
            <a:ext cx="2000889" cy="1107996"/>
          </a:xfrm>
          <a:prstGeom prst="rect">
            <a:avLst/>
          </a:prstGeom>
          <a:noFill/>
          <a:ln>
            <a:noFill/>
          </a:ln>
        </p:spPr>
        <p:txBody>
          <a:bodyPr wrap="square" rtlCol="0">
            <a:spAutoFit/>
          </a:bodyPr>
          <a:lstStyle/>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Hail</a:t>
            </a:r>
          </a:p>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Locust</a:t>
            </a:r>
          </a:p>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Darkness</a:t>
            </a:r>
          </a:p>
        </p:txBody>
      </p:sp>
      <p:sp>
        <p:nvSpPr>
          <p:cNvPr id="13" name="TextBox 12">
            <a:extLst>
              <a:ext uri="{FF2B5EF4-FFF2-40B4-BE49-F238E27FC236}">
                <a16:creationId xmlns:a16="http://schemas.microsoft.com/office/drawing/2014/main" id="{CAEDC286-745F-484B-9117-ECBF3181CD6C}"/>
              </a:ext>
            </a:extLst>
          </p:cNvPr>
          <p:cNvSpPr txBox="1"/>
          <p:nvPr/>
        </p:nvSpPr>
        <p:spPr>
          <a:xfrm>
            <a:off x="2987824" y="2403791"/>
            <a:ext cx="3999784" cy="430887"/>
          </a:xfrm>
          <a:prstGeom prst="rect">
            <a:avLst/>
          </a:prstGeom>
          <a:noFill/>
          <a:ln>
            <a:noFill/>
          </a:ln>
        </p:spPr>
        <p:txBody>
          <a:bodyPr wrap="square" rtlCol="0">
            <a:spAutoFit/>
          </a:bodyPr>
          <a:lstStyle/>
          <a:p>
            <a:pPr marL="457200" indent="-457200">
              <a:buFont typeface="+mj-lt"/>
              <a:buAutoNum type="arabicPeriod" startAt="10"/>
            </a:pPr>
            <a:r>
              <a:rPr lang="en-AU" sz="2200" dirty="0">
                <a:latin typeface="Times New Roman" panose="02020603050405020304" pitchFamily="18" charset="0"/>
                <a:cs typeface="Times New Roman" panose="02020603050405020304" pitchFamily="18" charset="0"/>
              </a:rPr>
              <a:t>The death of the firstborn</a:t>
            </a:r>
            <a:endParaRPr lang="en-AU" sz="2200" i="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959CA67-D35F-4349-B759-CF74494BF4AC}"/>
              </a:ext>
            </a:extLst>
          </p:cNvPr>
          <p:cNvSpPr txBox="1"/>
          <p:nvPr/>
        </p:nvSpPr>
        <p:spPr>
          <a:xfrm>
            <a:off x="617991" y="2898656"/>
            <a:ext cx="8514623" cy="280076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Lord  (YHWH) went through Egypt and killed every firstborn</a:t>
            </a:r>
          </a:p>
          <a:p>
            <a:r>
              <a:rPr lang="en-AU" sz="2200" dirty="0">
                <a:solidFill>
                  <a:srgbClr val="FFFF00"/>
                </a:solidFill>
                <a:latin typeface="Times New Roman" panose="02020603050405020304" pitchFamily="18" charset="0"/>
                <a:cs typeface="Times New Roman" panose="02020603050405020304" pitchFamily="18" charset="0"/>
              </a:rPr>
              <a:t>The People of Israel were spared by the “Passover”</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 lamb /or goat slaughtered </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Roasted on the fire with unleavened bread (No time for bread to rise)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Eaten with ‘bitter herbs’ to remind them of bitterness of slavery</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blood of the Lamb painted onto the doorposts and lintel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Lord saw the Blood of the Lamb and Passed over the home</a:t>
            </a:r>
            <a:br>
              <a:rPr lang="en-AU" sz="2200" dirty="0">
                <a:solidFill>
                  <a:schemeClr val="bg1"/>
                </a:solidFill>
                <a:latin typeface="Times New Roman" panose="02020603050405020304" pitchFamily="18" charset="0"/>
                <a:cs typeface="Times New Roman" panose="02020603050405020304" pitchFamily="18" charset="0"/>
              </a:rPr>
            </a:br>
            <a:r>
              <a:rPr lang="en-AU" sz="2200" dirty="0">
                <a:solidFill>
                  <a:schemeClr val="bg1"/>
                </a:solidFill>
                <a:latin typeface="Times New Roman" panose="02020603050405020304" pitchFamily="18" charset="0"/>
                <a:cs typeface="Times New Roman" panose="02020603050405020304" pitchFamily="18" charset="0"/>
              </a:rPr>
              <a:t>(no death).   Saved by the blood of the Lamb.</a:t>
            </a:r>
          </a:p>
        </p:txBody>
      </p:sp>
    </p:spTree>
    <p:extLst>
      <p:ext uri="{BB962C8B-B14F-4D97-AF65-F5344CB8AC3E}">
        <p14:creationId xmlns:p14="http://schemas.microsoft.com/office/powerpoint/2010/main" val="3258841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A64911-7881-DC42-BB28-89CC9C0B73BC}"/>
              </a:ext>
            </a:extLst>
          </p:cNvPr>
          <p:cNvSpPr txBox="1"/>
          <p:nvPr/>
        </p:nvSpPr>
        <p:spPr>
          <a:xfrm>
            <a:off x="1257" y="0"/>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Passover – a celebration of the Exodus of the People of Israel from slavery in Egypt</a:t>
            </a:r>
          </a:p>
        </p:txBody>
      </p:sp>
      <p:sp>
        <p:nvSpPr>
          <p:cNvPr id="14" name="TextBox 13">
            <a:extLst>
              <a:ext uri="{FF2B5EF4-FFF2-40B4-BE49-F238E27FC236}">
                <a16:creationId xmlns:a16="http://schemas.microsoft.com/office/drawing/2014/main" id="{3959CA67-D35F-4349-B759-CF74494BF4AC}"/>
              </a:ext>
            </a:extLst>
          </p:cNvPr>
          <p:cNvSpPr txBox="1"/>
          <p:nvPr/>
        </p:nvSpPr>
        <p:spPr>
          <a:xfrm>
            <a:off x="107504" y="265212"/>
            <a:ext cx="9035239"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An annual festival;  ritual;  feast – celebration of Salvation &amp; Redemption </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Remembering how God had passed over them and saved them.</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 celebration of the covenant relationship they had with God</a:t>
            </a:r>
          </a:p>
        </p:txBody>
      </p:sp>
      <p:sp>
        <p:nvSpPr>
          <p:cNvPr id="3" name="TextBox 2">
            <a:extLst>
              <a:ext uri="{FF2B5EF4-FFF2-40B4-BE49-F238E27FC236}">
                <a16:creationId xmlns:a16="http://schemas.microsoft.com/office/drawing/2014/main" id="{E53B1863-0BE4-5E4E-A14A-8A32E9CE0142}"/>
              </a:ext>
            </a:extLst>
          </p:cNvPr>
          <p:cNvSpPr txBox="1"/>
          <p:nvPr/>
        </p:nvSpPr>
        <p:spPr>
          <a:xfrm>
            <a:off x="467544" y="1373208"/>
            <a:ext cx="6336703" cy="369332"/>
          </a:xfrm>
          <a:prstGeom prst="rect">
            <a:avLst/>
          </a:prstGeom>
          <a:noFill/>
        </p:spPr>
        <p:txBody>
          <a:bodyPr wrap="square" rtlCol="0">
            <a:spAutoFit/>
          </a:bodyPr>
          <a:lstStyle/>
          <a:p>
            <a:r>
              <a:rPr lang="en-AU" dirty="0">
                <a:solidFill>
                  <a:srgbClr val="FFFF00"/>
                </a:solidFill>
              </a:rPr>
              <a:t>Covenant ( </a:t>
            </a:r>
            <a:r>
              <a:rPr lang="en-AU" dirty="0" err="1">
                <a:solidFill>
                  <a:srgbClr val="FFFF00"/>
                </a:solidFill>
              </a:rPr>
              <a:t>verbond</a:t>
            </a:r>
            <a:r>
              <a:rPr lang="en-AU" dirty="0">
                <a:solidFill>
                  <a:srgbClr val="FFFF00"/>
                </a:solidFill>
              </a:rPr>
              <a:t> / testament ) :  An unbreakable contract</a:t>
            </a:r>
          </a:p>
        </p:txBody>
      </p:sp>
      <p:sp>
        <p:nvSpPr>
          <p:cNvPr id="15" name="TextBox 14">
            <a:extLst>
              <a:ext uri="{FF2B5EF4-FFF2-40B4-BE49-F238E27FC236}">
                <a16:creationId xmlns:a16="http://schemas.microsoft.com/office/drawing/2014/main" id="{F2037E11-7650-354B-9F75-5160EE61CFE5}"/>
              </a:ext>
            </a:extLst>
          </p:cNvPr>
          <p:cNvSpPr txBox="1"/>
          <p:nvPr/>
        </p:nvSpPr>
        <p:spPr>
          <a:xfrm>
            <a:off x="611560" y="1696447"/>
            <a:ext cx="8459621"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chose Israel to be His people.  They agreed to live by God’s Law</a:t>
            </a:r>
          </a:p>
        </p:txBody>
      </p:sp>
      <p:sp>
        <p:nvSpPr>
          <p:cNvPr id="16" name="TextBox 15">
            <a:extLst>
              <a:ext uri="{FF2B5EF4-FFF2-40B4-BE49-F238E27FC236}">
                <a16:creationId xmlns:a16="http://schemas.microsoft.com/office/drawing/2014/main" id="{45A878EF-E469-414F-AE46-608AC0E133AD}"/>
              </a:ext>
            </a:extLst>
          </p:cNvPr>
          <p:cNvSpPr txBox="1"/>
          <p:nvPr/>
        </p:nvSpPr>
        <p:spPr>
          <a:xfrm>
            <a:off x="-6694" y="2107096"/>
            <a:ext cx="9202057"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The Passover Meal      ( Seder )</a:t>
            </a:r>
          </a:p>
        </p:txBody>
      </p:sp>
      <p:sp>
        <p:nvSpPr>
          <p:cNvPr id="17" name="TextBox 16">
            <a:extLst>
              <a:ext uri="{FF2B5EF4-FFF2-40B4-BE49-F238E27FC236}">
                <a16:creationId xmlns:a16="http://schemas.microsoft.com/office/drawing/2014/main" id="{C1BA13A0-1092-AD43-A460-2E93728743D5}"/>
              </a:ext>
            </a:extLst>
          </p:cNvPr>
          <p:cNvSpPr txBox="1"/>
          <p:nvPr/>
        </p:nvSpPr>
        <p:spPr>
          <a:xfrm>
            <a:off x="-6694" y="2495810"/>
            <a:ext cx="4464496"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1.  1</a:t>
            </a:r>
            <a:r>
              <a:rPr lang="en-AU" sz="2200" baseline="30000" dirty="0">
                <a:solidFill>
                  <a:schemeClr val="bg1"/>
                </a:solidFill>
                <a:latin typeface="Times New Roman" panose="02020603050405020304" pitchFamily="18" charset="0"/>
                <a:cs typeface="Times New Roman" panose="02020603050405020304" pitchFamily="18" charset="0"/>
              </a:rPr>
              <a:t>st</a:t>
            </a:r>
            <a:r>
              <a:rPr lang="en-AU" sz="2200" dirty="0">
                <a:solidFill>
                  <a:schemeClr val="bg1"/>
                </a:solidFill>
                <a:latin typeface="Times New Roman" panose="02020603050405020304" pitchFamily="18" charset="0"/>
                <a:cs typeface="Times New Roman" panose="02020603050405020304" pitchFamily="18" charset="0"/>
              </a:rPr>
              <a:t> cup – Prayer &amp; introduction</a:t>
            </a:r>
          </a:p>
        </p:txBody>
      </p:sp>
      <p:sp>
        <p:nvSpPr>
          <p:cNvPr id="18" name="TextBox 17">
            <a:extLst>
              <a:ext uri="{FF2B5EF4-FFF2-40B4-BE49-F238E27FC236}">
                <a16:creationId xmlns:a16="http://schemas.microsoft.com/office/drawing/2014/main" id="{186EEA01-0DF9-B745-89EF-770FBF1A933A}"/>
              </a:ext>
            </a:extLst>
          </p:cNvPr>
          <p:cNvSpPr txBox="1"/>
          <p:nvPr/>
        </p:nvSpPr>
        <p:spPr>
          <a:xfrm>
            <a:off x="17160" y="2871762"/>
            <a:ext cx="779520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Salt water – Crossing of Sea &amp; reminder of tears of misery</a:t>
            </a:r>
          </a:p>
        </p:txBody>
      </p:sp>
      <p:sp>
        <p:nvSpPr>
          <p:cNvPr id="19" name="TextBox 18">
            <a:extLst>
              <a:ext uri="{FF2B5EF4-FFF2-40B4-BE49-F238E27FC236}">
                <a16:creationId xmlns:a16="http://schemas.microsoft.com/office/drawing/2014/main" id="{9483F027-EA0E-A942-A632-0DCBB02619A6}"/>
              </a:ext>
            </a:extLst>
          </p:cNvPr>
          <p:cNvSpPr txBox="1"/>
          <p:nvPr/>
        </p:nvSpPr>
        <p:spPr>
          <a:xfrm>
            <a:off x="17160" y="3258159"/>
            <a:ext cx="880331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Unleavened bread – haste/urgency of leaving Egypt</a:t>
            </a:r>
          </a:p>
        </p:txBody>
      </p:sp>
      <p:sp>
        <p:nvSpPr>
          <p:cNvPr id="20" name="TextBox 19">
            <a:extLst>
              <a:ext uri="{FF2B5EF4-FFF2-40B4-BE49-F238E27FC236}">
                <a16:creationId xmlns:a16="http://schemas.microsoft.com/office/drawing/2014/main" id="{CDCA7772-41D5-1C4E-8006-691C07D9DE3C}"/>
              </a:ext>
            </a:extLst>
          </p:cNvPr>
          <p:cNvSpPr txBox="1"/>
          <p:nvPr/>
        </p:nvSpPr>
        <p:spPr>
          <a:xfrm>
            <a:off x="0" y="3644556"/>
            <a:ext cx="914274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4.  Bitter herb – bitterness of slavery</a:t>
            </a:r>
          </a:p>
        </p:txBody>
      </p:sp>
      <p:sp>
        <p:nvSpPr>
          <p:cNvPr id="21" name="TextBox 20">
            <a:extLst>
              <a:ext uri="{FF2B5EF4-FFF2-40B4-BE49-F238E27FC236}">
                <a16:creationId xmlns:a16="http://schemas.microsoft.com/office/drawing/2014/main" id="{6FB5FC7E-E956-0A40-997B-F0CB259C8DC9}"/>
              </a:ext>
            </a:extLst>
          </p:cNvPr>
          <p:cNvSpPr txBox="1"/>
          <p:nvPr/>
        </p:nvSpPr>
        <p:spPr>
          <a:xfrm>
            <a:off x="0" y="3991147"/>
            <a:ext cx="9142741"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5.  Roast Lamb – reminded of the blood of Lamb</a:t>
            </a:r>
          </a:p>
        </p:txBody>
      </p:sp>
      <p:sp>
        <p:nvSpPr>
          <p:cNvPr id="22" name="TextBox 21">
            <a:extLst>
              <a:ext uri="{FF2B5EF4-FFF2-40B4-BE49-F238E27FC236}">
                <a16:creationId xmlns:a16="http://schemas.microsoft.com/office/drawing/2014/main" id="{EA5816FB-F004-B34C-A53C-3D46A8D0A032}"/>
              </a:ext>
            </a:extLst>
          </p:cNvPr>
          <p:cNvSpPr txBox="1"/>
          <p:nvPr/>
        </p:nvSpPr>
        <p:spPr>
          <a:xfrm>
            <a:off x="-1" y="4338459"/>
            <a:ext cx="8899296" cy="769441"/>
          </a:xfrm>
          <a:prstGeom prst="rect">
            <a:avLst/>
          </a:prstGeom>
          <a:noFill/>
          <a:ln>
            <a:noFill/>
          </a:ln>
        </p:spPr>
        <p:txBody>
          <a:bodyPr wrap="square" rtlCol="0">
            <a:spAutoFit/>
          </a:bodyPr>
          <a:lstStyle/>
          <a:p>
            <a:pPr marL="357188" indent="-357188"/>
            <a:r>
              <a:rPr lang="en-AU" sz="2200" dirty="0">
                <a:solidFill>
                  <a:schemeClr val="bg1"/>
                </a:solidFill>
                <a:latin typeface="Times New Roman" panose="02020603050405020304" pitchFamily="18" charset="0"/>
                <a:cs typeface="Times New Roman" panose="02020603050405020304" pitchFamily="18" charset="0"/>
              </a:rPr>
              <a:t>6.  2</a:t>
            </a:r>
            <a:r>
              <a:rPr lang="en-AU" sz="2200" baseline="30000" dirty="0">
                <a:solidFill>
                  <a:schemeClr val="bg1"/>
                </a:solidFill>
                <a:latin typeface="Times New Roman" panose="02020603050405020304" pitchFamily="18" charset="0"/>
                <a:cs typeface="Times New Roman" panose="02020603050405020304" pitchFamily="18" charset="0"/>
              </a:rPr>
              <a:t>nd</a:t>
            </a:r>
            <a:r>
              <a:rPr lang="en-AU" sz="2200" dirty="0">
                <a:solidFill>
                  <a:schemeClr val="bg1"/>
                </a:solidFill>
                <a:latin typeface="Times New Roman" panose="02020603050405020304" pitchFamily="18" charset="0"/>
                <a:cs typeface="Times New Roman" panose="02020603050405020304" pitchFamily="18" charset="0"/>
              </a:rPr>
              <a:t> cup – Story of the Exodus told &amp; elements explained.  </a:t>
            </a:r>
            <a:br>
              <a:rPr lang="en-AU" sz="2200" dirty="0">
                <a:solidFill>
                  <a:schemeClr val="bg1"/>
                </a:solidFill>
                <a:latin typeface="Times New Roman" panose="02020603050405020304" pitchFamily="18" charset="0"/>
                <a:cs typeface="Times New Roman" panose="02020603050405020304" pitchFamily="18" charset="0"/>
              </a:rPr>
            </a:br>
            <a:r>
              <a:rPr lang="en-AU" sz="2200" dirty="0">
                <a:solidFill>
                  <a:schemeClr val="bg1"/>
                </a:solidFill>
                <a:latin typeface="Times New Roman" panose="02020603050405020304" pitchFamily="18" charset="0"/>
                <a:cs typeface="Times New Roman" panose="02020603050405020304" pitchFamily="18" charset="0"/>
              </a:rPr>
              <a:t>Prayer for the future redemption of Israel</a:t>
            </a:r>
          </a:p>
        </p:txBody>
      </p:sp>
      <p:sp>
        <p:nvSpPr>
          <p:cNvPr id="23" name="TextBox 22">
            <a:extLst>
              <a:ext uri="{FF2B5EF4-FFF2-40B4-BE49-F238E27FC236}">
                <a16:creationId xmlns:a16="http://schemas.microsoft.com/office/drawing/2014/main" id="{F4D0AEF7-E735-B24F-A308-1E80F4AFF43A}"/>
              </a:ext>
            </a:extLst>
          </p:cNvPr>
          <p:cNvSpPr txBox="1"/>
          <p:nvPr/>
        </p:nvSpPr>
        <p:spPr>
          <a:xfrm>
            <a:off x="0" y="5024325"/>
            <a:ext cx="8028384"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7.  3</a:t>
            </a:r>
            <a:r>
              <a:rPr lang="en-AU" sz="2200" baseline="30000" dirty="0">
                <a:solidFill>
                  <a:schemeClr val="bg1"/>
                </a:solidFill>
                <a:latin typeface="Times New Roman" panose="02020603050405020304" pitchFamily="18" charset="0"/>
                <a:cs typeface="Times New Roman" panose="02020603050405020304" pitchFamily="18" charset="0"/>
              </a:rPr>
              <a:t>rd</a:t>
            </a:r>
            <a:r>
              <a:rPr lang="en-AU" sz="2200" dirty="0">
                <a:solidFill>
                  <a:schemeClr val="bg1"/>
                </a:solidFill>
                <a:latin typeface="Times New Roman" panose="02020603050405020304" pitchFamily="18" charset="0"/>
                <a:cs typeface="Times New Roman" panose="02020603050405020304" pitchFamily="18" charset="0"/>
              </a:rPr>
              <a:t> cup – followed by grace</a:t>
            </a:r>
          </a:p>
        </p:txBody>
      </p:sp>
      <p:sp>
        <p:nvSpPr>
          <p:cNvPr id="24" name="TextBox 23">
            <a:extLst>
              <a:ext uri="{FF2B5EF4-FFF2-40B4-BE49-F238E27FC236}">
                <a16:creationId xmlns:a16="http://schemas.microsoft.com/office/drawing/2014/main" id="{6D687589-A206-3A43-A097-FAE8127A548E}"/>
              </a:ext>
            </a:extLst>
          </p:cNvPr>
          <p:cNvSpPr txBox="1"/>
          <p:nvPr/>
        </p:nvSpPr>
        <p:spPr>
          <a:xfrm>
            <a:off x="17160" y="5302620"/>
            <a:ext cx="5346928"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8.  4</a:t>
            </a:r>
            <a:r>
              <a:rPr lang="en-AU" sz="2200" baseline="30000" dirty="0">
                <a:solidFill>
                  <a:schemeClr val="bg1"/>
                </a:solidFill>
                <a:latin typeface="Times New Roman" panose="02020603050405020304" pitchFamily="18" charset="0"/>
                <a:cs typeface="Times New Roman" panose="02020603050405020304" pitchFamily="18" charset="0"/>
              </a:rPr>
              <a:t>th</a:t>
            </a:r>
            <a:r>
              <a:rPr lang="en-AU" sz="2200" dirty="0">
                <a:solidFill>
                  <a:schemeClr val="bg1"/>
                </a:solidFill>
                <a:latin typeface="Times New Roman" panose="02020603050405020304" pitchFamily="18" charset="0"/>
                <a:cs typeface="Times New Roman" panose="02020603050405020304" pitchFamily="18" charset="0"/>
              </a:rPr>
              <a:t> cup – Psalms of praise to God</a:t>
            </a:r>
          </a:p>
        </p:txBody>
      </p:sp>
    </p:spTree>
    <p:extLst>
      <p:ext uri="{BB962C8B-B14F-4D97-AF65-F5344CB8AC3E}">
        <p14:creationId xmlns:p14="http://schemas.microsoft.com/office/powerpoint/2010/main" val="24296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16" grpId="0"/>
      <p:bldP spid="17" grpId="0"/>
      <p:bldP spid="18" grpId="0"/>
      <p:bldP spid="19" grpId="0"/>
      <p:bldP spid="20" grpId="0"/>
      <p:bldP spid="21" grpId="0"/>
      <p:bldP spid="22" grpId="0"/>
      <p:bldP spid="23"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45A878EF-E469-414F-AE46-608AC0E133AD}"/>
              </a:ext>
            </a:extLst>
          </p:cNvPr>
          <p:cNvSpPr txBox="1"/>
          <p:nvPr/>
        </p:nvSpPr>
        <p:spPr>
          <a:xfrm>
            <a:off x="-29029" y="-9878"/>
            <a:ext cx="9202057"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The Passover Meal      ( Seder )</a:t>
            </a:r>
          </a:p>
        </p:txBody>
      </p:sp>
      <p:sp>
        <p:nvSpPr>
          <p:cNvPr id="17" name="TextBox 16">
            <a:extLst>
              <a:ext uri="{FF2B5EF4-FFF2-40B4-BE49-F238E27FC236}">
                <a16:creationId xmlns:a16="http://schemas.microsoft.com/office/drawing/2014/main" id="{C1BA13A0-1092-AD43-A460-2E93728743D5}"/>
              </a:ext>
            </a:extLst>
          </p:cNvPr>
          <p:cNvSpPr txBox="1"/>
          <p:nvPr/>
        </p:nvSpPr>
        <p:spPr>
          <a:xfrm>
            <a:off x="-29029" y="378836"/>
            <a:ext cx="4464496"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1.  1</a:t>
            </a:r>
            <a:r>
              <a:rPr lang="en-AU" sz="2200" baseline="30000" dirty="0">
                <a:solidFill>
                  <a:schemeClr val="bg1"/>
                </a:solidFill>
                <a:latin typeface="Times New Roman" panose="02020603050405020304" pitchFamily="18" charset="0"/>
                <a:cs typeface="Times New Roman" panose="02020603050405020304" pitchFamily="18" charset="0"/>
              </a:rPr>
              <a:t>st</a:t>
            </a:r>
            <a:r>
              <a:rPr lang="en-AU" sz="2200" dirty="0">
                <a:solidFill>
                  <a:schemeClr val="bg1"/>
                </a:solidFill>
                <a:latin typeface="Times New Roman" panose="02020603050405020304" pitchFamily="18" charset="0"/>
                <a:cs typeface="Times New Roman" panose="02020603050405020304" pitchFamily="18" charset="0"/>
              </a:rPr>
              <a:t> cup – Prayer &amp; introduction</a:t>
            </a:r>
          </a:p>
        </p:txBody>
      </p:sp>
      <p:sp>
        <p:nvSpPr>
          <p:cNvPr id="18" name="TextBox 17">
            <a:extLst>
              <a:ext uri="{FF2B5EF4-FFF2-40B4-BE49-F238E27FC236}">
                <a16:creationId xmlns:a16="http://schemas.microsoft.com/office/drawing/2014/main" id="{186EEA01-0DF9-B745-89EF-770FBF1A933A}"/>
              </a:ext>
            </a:extLst>
          </p:cNvPr>
          <p:cNvSpPr txBox="1"/>
          <p:nvPr/>
        </p:nvSpPr>
        <p:spPr>
          <a:xfrm>
            <a:off x="-5175" y="754788"/>
            <a:ext cx="779520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Salt water – Crossing of Sea &amp; reminder of tears of misery</a:t>
            </a:r>
          </a:p>
        </p:txBody>
      </p:sp>
      <p:sp>
        <p:nvSpPr>
          <p:cNvPr id="19" name="TextBox 18">
            <a:extLst>
              <a:ext uri="{FF2B5EF4-FFF2-40B4-BE49-F238E27FC236}">
                <a16:creationId xmlns:a16="http://schemas.microsoft.com/office/drawing/2014/main" id="{9483F027-EA0E-A942-A632-0DCBB02619A6}"/>
              </a:ext>
            </a:extLst>
          </p:cNvPr>
          <p:cNvSpPr txBox="1"/>
          <p:nvPr/>
        </p:nvSpPr>
        <p:spPr>
          <a:xfrm>
            <a:off x="-5175" y="1141185"/>
            <a:ext cx="914274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Unleavened bread – haste/urgency of leaving Egypt.  </a:t>
            </a:r>
            <a:r>
              <a:rPr lang="en-AU" sz="2200" dirty="0">
                <a:solidFill>
                  <a:srgbClr val="FFFF00"/>
                </a:solidFill>
                <a:latin typeface="Times New Roman" panose="02020603050405020304" pitchFamily="18" charset="0"/>
                <a:cs typeface="Times New Roman" panose="02020603050405020304" pitchFamily="18" charset="0"/>
              </a:rPr>
              <a:t>Jesus broke the bread</a:t>
            </a:r>
            <a:r>
              <a:rPr lang="en-AU" sz="2200" dirty="0">
                <a:solidFill>
                  <a:schemeClr val="bg1"/>
                </a:solidFill>
                <a:latin typeface="Times New Roman" panose="02020603050405020304" pitchFamily="18" charset="0"/>
                <a:cs typeface="Times New Roman" panose="02020603050405020304" pitchFamily="18" charset="0"/>
              </a:rPr>
              <a:t>  </a:t>
            </a:r>
          </a:p>
        </p:txBody>
      </p:sp>
      <p:sp>
        <p:nvSpPr>
          <p:cNvPr id="20" name="TextBox 19">
            <a:extLst>
              <a:ext uri="{FF2B5EF4-FFF2-40B4-BE49-F238E27FC236}">
                <a16:creationId xmlns:a16="http://schemas.microsoft.com/office/drawing/2014/main" id="{CDCA7772-41D5-1C4E-8006-691C07D9DE3C}"/>
              </a:ext>
            </a:extLst>
          </p:cNvPr>
          <p:cNvSpPr txBox="1"/>
          <p:nvPr/>
        </p:nvSpPr>
        <p:spPr>
          <a:xfrm>
            <a:off x="-6230" y="2538544"/>
            <a:ext cx="914274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4.  Bitter herb – bitterness of slavery</a:t>
            </a:r>
          </a:p>
        </p:txBody>
      </p:sp>
      <p:sp>
        <p:nvSpPr>
          <p:cNvPr id="21" name="TextBox 20">
            <a:extLst>
              <a:ext uri="{FF2B5EF4-FFF2-40B4-BE49-F238E27FC236}">
                <a16:creationId xmlns:a16="http://schemas.microsoft.com/office/drawing/2014/main" id="{6FB5FC7E-E956-0A40-997B-F0CB259C8DC9}"/>
              </a:ext>
            </a:extLst>
          </p:cNvPr>
          <p:cNvSpPr txBox="1"/>
          <p:nvPr/>
        </p:nvSpPr>
        <p:spPr>
          <a:xfrm>
            <a:off x="-6230" y="2851348"/>
            <a:ext cx="9142741"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5.  Roast Lamb – reminded of the blood of Lamb</a:t>
            </a:r>
          </a:p>
        </p:txBody>
      </p:sp>
      <p:sp>
        <p:nvSpPr>
          <p:cNvPr id="22" name="TextBox 21">
            <a:extLst>
              <a:ext uri="{FF2B5EF4-FFF2-40B4-BE49-F238E27FC236}">
                <a16:creationId xmlns:a16="http://schemas.microsoft.com/office/drawing/2014/main" id="{EA5816FB-F004-B34C-A53C-3D46A8D0A032}"/>
              </a:ext>
            </a:extLst>
          </p:cNvPr>
          <p:cNvSpPr txBox="1"/>
          <p:nvPr/>
        </p:nvSpPr>
        <p:spPr>
          <a:xfrm>
            <a:off x="-29029" y="3178093"/>
            <a:ext cx="8899296" cy="769441"/>
          </a:xfrm>
          <a:prstGeom prst="rect">
            <a:avLst/>
          </a:prstGeom>
          <a:noFill/>
          <a:ln>
            <a:noFill/>
          </a:ln>
        </p:spPr>
        <p:txBody>
          <a:bodyPr wrap="square" rtlCol="0">
            <a:spAutoFit/>
          </a:bodyPr>
          <a:lstStyle/>
          <a:p>
            <a:pPr marL="357188" indent="-357188"/>
            <a:r>
              <a:rPr lang="en-AU" sz="2200" dirty="0">
                <a:solidFill>
                  <a:schemeClr val="bg1"/>
                </a:solidFill>
                <a:latin typeface="Times New Roman" panose="02020603050405020304" pitchFamily="18" charset="0"/>
                <a:cs typeface="Times New Roman" panose="02020603050405020304" pitchFamily="18" charset="0"/>
              </a:rPr>
              <a:t>6.  2</a:t>
            </a:r>
            <a:r>
              <a:rPr lang="en-AU" sz="2200" baseline="30000" dirty="0">
                <a:solidFill>
                  <a:schemeClr val="bg1"/>
                </a:solidFill>
                <a:latin typeface="Times New Roman" panose="02020603050405020304" pitchFamily="18" charset="0"/>
                <a:cs typeface="Times New Roman" panose="02020603050405020304" pitchFamily="18" charset="0"/>
              </a:rPr>
              <a:t>nd</a:t>
            </a:r>
            <a:r>
              <a:rPr lang="en-AU" sz="2200" dirty="0">
                <a:solidFill>
                  <a:schemeClr val="bg1"/>
                </a:solidFill>
                <a:latin typeface="Times New Roman" panose="02020603050405020304" pitchFamily="18" charset="0"/>
                <a:cs typeface="Times New Roman" panose="02020603050405020304" pitchFamily="18" charset="0"/>
              </a:rPr>
              <a:t> cup (after the Supper)– Story of the Exodus told &amp; elements explained.  </a:t>
            </a:r>
            <a:br>
              <a:rPr lang="en-AU" sz="2200" dirty="0">
                <a:solidFill>
                  <a:schemeClr val="bg1"/>
                </a:solidFill>
                <a:latin typeface="Times New Roman" panose="02020603050405020304" pitchFamily="18" charset="0"/>
                <a:cs typeface="Times New Roman" panose="02020603050405020304" pitchFamily="18" charset="0"/>
              </a:rPr>
            </a:br>
            <a:r>
              <a:rPr lang="en-AU" sz="2200" dirty="0">
                <a:solidFill>
                  <a:schemeClr val="bg1"/>
                </a:solidFill>
                <a:latin typeface="Times New Roman" panose="02020603050405020304" pitchFamily="18" charset="0"/>
                <a:cs typeface="Times New Roman" panose="02020603050405020304" pitchFamily="18" charset="0"/>
              </a:rPr>
              <a:t>Prayer for the future redemption of Israel</a:t>
            </a:r>
          </a:p>
        </p:txBody>
      </p:sp>
      <p:sp>
        <p:nvSpPr>
          <p:cNvPr id="23" name="TextBox 22">
            <a:extLst>
              <a:ext uri="{FF2B5EF4-FFF2-40B4-BE49-F238E27FC236}">
                <a16:creationId xmlns:a16="http://schemas.microsoft.com/office/drawing/2014/main" id="{F4D0AEF7-E735-B24F-A308-1E80F4AFF43A}"/>
              </a:ext>
            </a:extLst>
          </p:cNvPr>
          <p:cNvSpPr txBox="1"/>
          <p:nvPr/>
        </p:nvSpPr>
        <p:spPr>
          <a:xfrm>
            <a:off x="-46189" y="4609961"/>
            <a:ext cx="8028384"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7.  3</a:t>
            </a:r>
            <a:r>
              <a:rPr lang="en-AU" sz="2200" baseline="30000" dirty="0">
                <a:solidFill>
                  <a:schemeClr val="bg1"/>
                </a:solidFill>
                <a:latin typeface="Times New Roman" panose="02020603050405020304" pitchFamily="18" charset="0"/>
                <a:cs typeface="Times New Roman" panose="02020603050405020304" pitchFamily="18" charset="0"/>
              </a:rPr>
              <a:t>rd</a:t>
            </a:r>
            <a:r>
              <a:rPr lang="en-AU" sz="2200" dirty="0">
                <a:solidFill>
                  <a:schemeClr val="bg1"/>
                </a:solidFill>
                <a:latin typeface="Times New Roman" panose="02020603050405020304" pitchFamily="18" charset="0"/>
                <a:cs typeface="Times New Roman" panose="02020603050405020304" pitchFamily="18" charset="0"/>
              </a:rPr>
              <a:t> cup – followed by grace</a:t>
            </a:r>
          </a:p>
        </p:txBody>
      </p:sp>
      <p:sp>
        <p:nvSpPr>
          <p:cNvPr id="24" name="TextBox 23">
            <a:extLst>
              <a:ext uri="{FF2B5EF4-FFF2-40B4-BE49-F238E27FC236}">
                <a16:creationId xmlns:a16="http://schemas.microsoft.com/office/drawing/2014/main" id="{6D687589-A206-3A43-A097-FAE8127A548E}"/>
              </a:ext>
            </a:extLst>
          </p:cNvPr>
          <p:cNvSpPr txBox="1"/>
          <p:nvPr/>
        </p:nvSpPr>
        <p:spPr>
          <a:xfrm>
            <a:off x="-29029" y="4888256"/>
            <a:ext cx="5346928"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8.  4</a:t>
            </a:r>
            <a:r>
              <a:rPr lang="en-AU" sz="2200" baseline="30000" dirty="0">
                <a:solidFill>
                  <a:schemeClr val="bg1"/>
                </a:solidFill>
                <a:latin typeface="Times New Roman" panose="02020603050405020304" pitchFamily="18" charset="0"/>
                <a:cs typeface="Times New Roman" panose="02020603050405020304" pitchFamily="18" charset="0"/>
              </a:rPr>
              <a:t>th</a:t>
            </a:r>
            <a:r>
              <a:rPr lang="en-AU" sz="2200" dirty="0">
                <a:solidFill>
                  <a:schemeClr val="bg1"/>
                </a:solidFill>
                <a:latin typeface="Times New Roman" panose="02020603050405020304" pitchFamily="18" charset="0"/>
                <a:cs typeface="Times New Roman" panose="02020603050405020304" pitchFamily="18" charset="0"/>
              </a:rPr>
              <a:t> cup – Psalms of praise to God</a:t>
            </a:r>
          </a:p>
        </p:txBody>
      </p:sp>
      <p:sp>
        <p:nvSpPr>
          <p:cNvPr id="2" name="TextBox 1">
            <a:extLst>
              <a:ext uri="{FF2B5EF4-FFF2-40B4-BE49-F238E27FC236}">
                <a16:creationId xmlns:a16="http://schemas.microsoft.com/office/drawing/2014/main" id="{7A1CA2DC-DB40-784B-A518-DB77B9A41859}"/>
              </a:ext>
            </a:extLst>
          </p:cNvPr>
          <p:cNvSpPr txBox="1"/>
          <p:nvPr/>
        </p:nvSpPr>
        <p:spPr>
          <a:xfrm>
            <a:off x="467543" y="1572072"/>
            <a:ext cx="8670021" cy="1015663"/>
          </a:xfrm>
          <a:prstGeom prst="rect">
            <a:avLst/>
          </a:prstGeom>
          <a:noFill/>
        </p:spPr>
        <p:txBody>
          <a:bodyPr wrap="square" rtlCol="0">
            <a:spAutoFit/>
          </a:bodyPr>
          <a:lstStyle/>
          <a:p>
            <a:r>
              <a:rPr lang="en-AU" dirty="0">
                <a:solidFill>
                  <a:srgbClr val="FFFF00"/>
                </a:solidFill>
                <a:latin typeface="Comic Sans MS" panose="030F0902030302020204" pitchFamily="66" charset="0"/>
              </a:rPr>
              <a:t>“Take;  This is my body”      </a:t>
            </a:r>
            <a:r>
              <a:rPr lang="en-AU" sz="2000" dirty="0">
                <a:solidFill>
                  <a:srgbClr val="FFFF00"/>
                </a:solidFill>
                <a:latin typeface="Times New Roman" panose="02020603050405020304" pitchFamily="18" charset="0"/>
                <a:cs typeface="Times New Roman" panose="02020603050405020304" pitchFamily="18" charset="0"/>
              </a:rPr>
              <a:t>Jesus didn’t hijack the Passover.  </a:t>
            </a:r>
          </a:p>
          <a:p>
            <a:r>
              <a:rPr lang="en-AU" sz="2000" dirty="0">
                <a:solidFill>
                  <a:srgbClr val="FFFF00"/>
                </a:solidFill>
                <a:latin typeface="Times New Roman" panose="02020603050405020304" pitchFamily="18" charset="0"/>
                <a:cs typeface="Times New Roman" panose="02020603050405020304" pitchFamily="18" charset="0"/>
              </a:rPr>
              <a:t>The Passover was always about Jesus and the greater Redemptive work God was going to do through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D1517DB-41AB-E644-BBFD-5F561C65436C}"/>
              </a:ext>
            </a:extLst>
          </p:cNvPr>
          <p:cNvSpPr txBox="1"/>
          <p:nvPr/>
        </p:nvSpPr>
        <p:spPr>
          <a:xfrm>
            <a:off x="6767736" y="2660778"/>
            <a:ext cx="2376264"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Saved by the blood of the Lamb of God</a:t>
            </a:r>
          </a:p>
        </p:txBody>
      </p:sp>
      <p:sp>
        <p:nvSpPr>
          <p:cNvPr id="25" name="TextBox 24">
            <a:extLst>
              <a:ext uri="{FF2B5EF4-FFF2-40B4-BE49-F238E27FC236}">
                <a16:creationId xmlns:a16="http://schemas.microsoft.com/office/drawing/2014/main" id="{70F18B4E-ABC9-4745-84AB-A661A22B7220}"/>
              </a:ext>
            </a:extLst>
          </p:cNvPr>
          <p:cNvSpPr txBox="1"/>
          <p:nvPr/>
        </p:nvSpPr>
        <p:spPr>
          <a:xfrm>
            <a:off x="80689" y="3893230"/>
            <a:ext cx="9055822" cy="707886"/>
          </a:xfrm>
          <a:prstGeom prst="rect">
            <a:avLst/>
          </a:prstGeom>
          <a:noFill/>
        </p:spPr>
        <p:txBody>
          <a:bodyPr wrap="square" rtlCol="0">
            <a:spAutoFit/>
          </a:bodyPr>
          <a:lstStyle/>
          <a:p>
            <a:r>
              <a:rPr lang="en-AU" sz="2000" dirty="0">
                <a:solidFill>
                  <a:srgbClr val="FFFF00"/>
                </a:solidFill>
                <a:latin typeface="Comic Sans MS" panose="030F0902030302020204" pitchFamily="66" charset="0"/>
                <a:cs typeface="Times New Roman" panose="02020603050405020304" pitchFamily="18" charset="0"/>
              </a:rPr>
              <a:t>“This is My blood of the Covenant”</a:t>
            </a:r>
            <a:r>
              <a:rPr lang="en-AU" sz="2000" dirty="0">
                <a:solidFill>
                  <a:srgbClr val="FFFF00"/>
                </a:solidFill>
                <a:latin typeface="Times New Roman" panose="02020603050405020304" pitchFamily="18" charset="0"/>
                <a:cs typeface="Times New Roman" panose="02020603050405020304" pitchFamily="18" charset="0"/>
              </a:rPr>
              <a:t>      Jesus’ blood confirms a “New Covenant”</a:t>
            </a:r>
          </a:p>
          <a:p>
            <a:r>
              <a:rPr lang="en-AU" sz="2000" dirty="0">
                <a:solidFill>
                  <a:srgbClr val="FFFF00"/>
                </a:solidFill>
                <a:latin typeface="Times New Roman" panose="02020603050405020304" pitchFamily="18" charset="0"/>
                <a:cs typeface="Times New Roman" panose="02020603050405020304" pitchFamily="18" charset="0"/>
              </a:rPr>
              <a:t>Jesus’ blood </a:t>
            </a:r>
            <a:r>
              <a:rPr lang="en-AU" sz="2000" b="1" u="sng" dirty="0">
                <a:solidFill>
                  <a:srgbClr val="FFFF00"/>
                </a:solidFill>
                <a:latin typeface="Times New Roman" panose="02020603050405020304" pitchFamily="18" charset="0"/>
                <a:cs typeface="Times New Roman" panose="02020603050405020304" pitchFamily="18" charset="0"/>
              </a:rPr>
              <a:t>is</a:t>
            </a:r>
            <a:r>
              <a:rPr lang="en-AU" sz="2000" dirty="0">
                <a:solidFill>
                  <a:srgbClr val="FFFF00"/>
                </a:solidFill>
                <a:latin typeface="Times New Roman" panose="02020603050405020304" pitchFamily="18" charset="0"/>
                <a:cs typeface="Times New Roman" panose="02020603050405020304" pitchFamily="18" charset="0"/>
              </a:rPr>
              <a:t> the future redemption of Israel that Israel had prayed for.</a:t>
            </a:r>
          </a:p>
        </p:txBody>
      </p:sp>
    </p:spTree>
    <p:extLst>
      <p:ext uri="{BB962C8B-B14F-4D97-AF65-F5344CB8AC3E}">
        <p14:creationId xmlns:p14="http://schemas.microsoft.com/office/powerpoint/2010/main" val="355392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spcAft>
                <a:spcPts val="0"/>
              </a:spcAft>
            </a:pPr>
            <a:r>
              <a:rPr lang="en-US" sz="2400" b="1" baseline="30000" dirty="0">
                <a:solidFill>
                  <a:schemeClr val="bg1"/>
                </a:solidFill>
                <a:latin typeface="Comic Sans MS" panose="030F0902030302020204" pitchFamily="66" charset="0"/>
                <a:ea typeface="Times New Roman" panose="02020603050405020304" pitchFamily="18" charset="0"/>
              </a:rPr>
              <a:t>Jeremiah 31:31 </a:t>
            </a:r>
            <a:r>
              <a:rPr lang="en-US" sz="2400" dirty="0">
                <a:solidFill>
                  <a:schemeClr val="bg1"/>
                </a:solidFill>
                <a:latin typeface="Comic Sans MS" panose="030F0902030302020204" pitchFamily="66" charset="0"/>
                <a:ea typeface="Times New Roman" panose="02020603050405020304" pitchFamily="18" charset="0"/>
              </a:rPr>
              <a:t>“Behold, the days are coming, declares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when I will make a </a:t>
            </a:r>
            <a:r>
              <a:rPr lang="en-US" sz="2400" u="sng" dirty="0">
                <a:solidFill>
                  <a:schemeClr val="bg1"/>
                </a:solidFill>
                <a:latin typeface="Comic Sans MS" panose="030F0902030302020204" pitchFamily="66" charset="0"/>
                <a:ea typeface="Times New Roman" panose="02020603050405020304" pitchFamily="18" charset="0"/>
              </a:rPr>
              <a:t>new covenant</a:t>
            </a:r>
            <a:r>
              <a:rPr lang="en-US" sz="2400" dirty="0">
                <a:solidFill>
                  <a:schemeClr val="bg1"/>
                </a:solidFill>
                <a:latin typeface="Comic Sans MS" panose="030F0902030302020204" pitchFamily="66" charset="0"/>
                <a:ea typeface="Times New Roman" panose="02020603050405020304" pitchFamily="18" charset="0"/>
              </a:rPr>
              <a:t> with the house of Israel and the house of Judah, </a:t>
            </a:r>
            <a:r>
              <a:rPr lang="en-US" sz="2400" b="1" baseline="30000" dirty="0">
                <a:solidFill>
                  <a:schemeClr val="bg1"/>
                </a:solidFill>
                <a:latin typeface="Comic Sans MS" panose="030F0902030302020204" pitchFamily="66" charset="0"/>
                <a:ea typeface="Times New Roman" panose="02020603050405020304" pitchFamily="18" charset="0"/>
              </a:rPr>
              <a:t>32 </a:t>
            </a:r>
            <a:r>
              <a:rPr lang="en-US" sz="2400" dirty="0">
                <a:solidFill>
                  <a:schemeClr val="bg1"/>
                </a:solidFill>
                <a:latin typeface="Comic Sans MS" panose="030F0902030302020204" pitchFamily="66" charset="0"/>
                <a:ea typeface="Times New Roman" panose="02020603050405020304" pitchFamily="18" charset="0"/>
              </a:rPr>
              <a:t>not like the covenant that I made with their fathers on the day when I took them by the hand to bring them out of the land of Egypt, </a:t>
            </a:r>
            <a:r>
              <a:rPr lang="en-US" sz="2400" u="sng" dirty="0">
                <a:solidFill>
                  <a:schemeClr val="bg1"/>
                </a:solidFill>
                <a:latin typeface="Comic Sans MS" panose="030F0902030302020204" pitchFamily="66" charset="0"/>
                <a:ea typeface="Times New Roman" panose="02020603050405020304" pitchFamily="18" charset="0"/>
              </a:rPr>
              <a:t>my covenant that they broke</a:t>
            </a:r>
            <a:r>
              <a:rPr lang="en-US" sz="2400" dirty="0">
                <a:solidFill>
                  <a:schemeClr val="bg1"/>
                </a:solidFill>
                <a:latin typeface="Comic Sans MS" panose="030F0902030302020204" pitchFamily="66" charset="0"/>
                <a:ea typeface="Times New Roman" panose="02020603050405020304" pitchFamily="18" charset="0"/>
              </a:rPr>
              <a:t>, though I was their husband, declares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a:t>
            </a:r>
            <a:r>
              <a:rPr lang="en-US" sz="2400" b="1" baseline="30000" dirty="0">
                <a:solidFill>
                  <a:schemeClr val="bg1"/>
                </a:solidFill>
                <a:latin typeface="Comic Sans MS" panose="030F0902030302020204" pitchFamily="66" charset="0"/>
                <a:ea typeface="Times New Roman" panose="02020603050405020304" pitchFamily="18" charset="0"/>
              </a:rPr>
              <a:t>33 </a:t>
            </a:r>
            <a:r>
              <a:rPr lang="en-US" sz="2400" dirty="0">
                <a:solidFill>
                  <a:schemeClr val="bg1"/>
                </a:solidFill>
                <a:latin typeface="Comic Sans MS" panose="030F0902030302020204" pitchFamily="66" charset="0"/>
                <a:ea typeface="Times New Roman" panose="02020603050405020304" pitchFamily="18" charset="0"/>
              </a:rPr>
              <a:t>For this is the covenant that I will make with the house of Israel after those days, declares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a:t>
            </a:r>
            <a:r>
              <a:rPr lang="en-US" sz="2400" u="sng" dirty="0">
                <a:solidFill>
                  <a:schemeClr val="bg1"/>
                </a:solidFill>
                <a:latin typeface="Comic Sans MS" panose="030F0902030302020204" pitchFamily="66" charset="0"/>
                <a:ea typeface="Times New Roman" panose="02020603050405020304" pitchFamily="18" charset="0"/>
              </a:rPr>
              <a:t>I will put my law within them, and I will write it on their hearts</a:t>
            </a:r>
            <a:r>
              <a:rPr lang="en-US" sz="2400" dirty="0">
                <a:solidFill>
                  <a:schemeClr val="bg1"/>
                </a:solidFill>
                <a:latin typeface="Comic Sans MS" panose="030F0902030302020204" pitchFamily="66" charset="0"/>
                <a:ea typeface="Times New Roman" panose="02020603050405020304" pitchFamily="18" charset="0"/>
              </a:rPr>
              <a:t>.  And I will be their God, and they shall be my people.  </a:t>
            </a:r>
            <a:r>
              <a:rPr lang="en-US" sz="2400" b="1" baseline="30000" dirty="0">
                <a:solidFill>
                  <a:schemeClr val="bg1"/>
                </a:solidFill>
                <a:latin typeface="Comic Sans MS" panose="030F0902030302020204" pitchFamily="66" charset="0"/>
                <a:ea typeface="Times New Roman" panose="02020603050405020304" pitchFamily="18" charset="0"/>
              </a:rPr>
              <a:t>34 </a:t>
            </a:r>
            <a:r>
              <a:rPr lang="en-US" sz="2400" dirty="0">
                <a:solidFill>
                  <a:schemeClr val="bg1"/>
                </a:solidFill>
                <a:latin typeface="Comic Sans MS" panose="030F0902030302020204" pitchFamily="66" charset="0"/>
                <a:ea typeface="Times New Roman" panose="02020603050405020304" pitchFamily="18" charset="0"/>
              </a:rPr>
              <a:t>And no longer shall each one teach his neighbor and each his brother, saying, ‘Know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for they shall all know me, from the least of them to the greatest, declares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a:t>
            </a:r>
            <a:r>
              <a:rPr lang="en-US" sz="2400" u="sng" dirty="0">
                <a:solidFill>
                  <a:schemeClr val="bg1"/>
                </a:solidFill>
                <a:latin typeface="Comic Sans MS" panose="030F0902030302020204" pitchFamily="66" charset="0"/>
                <a:ea typeface="Times New Roman" panose="02020603050405020304" pitchFamily="18" charset="0"/>
              </a:rPr>
              <a:t>For I will forgive their iniquity, and I will remember their sin no more</a:t>
            </a:r>
            <a:r>
              <a:rPr lang="en-US" sz="2400" dirty="0">
                <a:solidFill>
                  <a:schemeClr val="bg1"/>
                </a:solidFill>
                <a:latin typeface="Comic Sans MS" panose="030F0902030302020204" pitchFamily="66" charset="0"/>
                <a:ea typeface="Times New Roman" panose="02020603050405020304" pitchFamily="18" charset="0"/>
              </a:rPr>
              <a:t>.”</a:t>
            </a:r>
            <a:endParaRPr lang="en-GB" sz="24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2902107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91165"/>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US" sz="2000" dirty="0">
                <a:solidFill>
                  <a:schemeClr val="bg1"/>
                </a:solidFill>
                <a:latin typeface="Comic Sans MS" panose="030F0902030302020204" pitchFamily="66" charset="0"/>
                <a:ea typeface="Times New Roman" panose="02020603050405020304" pitchFamily="18" charset="0"/>
              </a:rPr>
              <a:t>Isaiah 53:</a:t>
            </a:r>
            <a:endParaRPr lang="en-AU" sz="2000" dirty="0">
              <a:solidFill>
                <a:schemeClr val="bg1"/>
              </a:solidFill>
              <a:latin typeface="Comic Sans MS" panose="030F0902030302020204" pitchFamily="66" charset="0"/>
              <a:ea typeface="Times New Roman" panose="02020603050405020304" pitchFamily="18" charset="0"/>
            </a:endParaRPr>
          </a:p>
          <a:p>
            <a:pPr marL="609600" indent="-609600">
              <a:lnSpc>
                <a:spcPct val="115000"/>
              </a:lnSpc>
              <a:spcAft>
                <a:spcPts val="0"/>
              </a:spcAft>
              <a:tabLst>
                <a:tab pos="127000" algn="r"/>
                <a:tab pos="254000" algn="l"/>
              </a:tabLst>
            </a:pPr>
            <a:r>
              <a:rPr lang="en-US" sz="2400" dirty="0">
                <a:solidFill>
                  <a:schemeClr val="bg1"/>
                </a:solidFill>
                <a:latin typeface="Comic Sans MS" panose="030F0902030302020204" pitchFamily="66" charset="0"/>
                <a:ea typeface="Times New Roman" panose="02020603050405020304" pitchFamily="18" charset="0"/>
              </a:rPr>
              <a:t>	</a:t>
            </a:r>
            <a:r>
              <a:rPr lang="en-US" sz="2400" b="1" baseline="30000" dirty="0">
                <a:solidFill>
                  <a:schemeClr val="bg1"/>
                </a:solidFill>
                <a:latin typeface="Comic Sans MS" panose="030F0902030302020204" pitchFamily="66" charset="0"/>
                <a:ea typeface="Times New Roman" panose="02020603050405020304" pitchFamily="18" charset="0"/>
              </a:rPr>
              <a:t>11 </a:t>
            </a:r>
            <a:r>
              <a:rPr lang="en-US" sz="2400" dirty="0">
                <a:solidFill>
                  <a:schemeClr val="bg1"/>
                </a:solidFill>
                <a:latin typeface="Comic Sans MS" panose="030F0902030302020204" pitchFamily="66" charset="0"/>
                <a:ea typeface="Times New Roman" panose="02020603050405020304" pitchFamily="18" charset="0"/>
              </a:rPr>
              <a:t>	Out of the anguish of his soul he shall see and be satisfied; </a:t>
            </a:r>
            <a:endParaRPr lang="en-AU" sz="2000" dirty="0">
              <a:solidFill>
                <a:schemeClr val="bg1"/>
              </a:solidFill>
              <a:latin typeface="Comic Sans MS" panose="030F0902030302020204" pitchFamily="66" charset="0"/>
              <a:ea typeface="Times New Roman" panose="02020603050405020304" pitchFamily="18" charset="0"/>
            </a:endParaRPr>
          </a:p>
          <a:p>
            <a:pPr marL="609600" indent="-609600">
              <a:lnSpc>
                <a:spcPct val="115000"/>
              </a:lnSpc>
              <a:spcAft>
                <a:spcPts val="0"/>
              </a:spcAft>
              <a:tabLst>
                <a:tab pos="127000" algn="r"/>
                <a:tab pos="254000" algn="l"/>
              </a:tabLst>
            </a:pPr>
            <a:r>
              <a:rPr lang="en-US" sz="2400" dirty="0">
                <a:solidFill>
                  <a:schemeClr val="bg1"/>
                </a:solidFill>
                <a:latin typeface="Comic Sans MS" panose="030F0902030302020204" pitchFamily="66" charset="0"/>
                <a:ea typeface="Times New Roman" panose="02020603050405020304" pitchFamily="18" charset="0"/>
              </a:rPr>
              <a:t>		by his knowledge shall the righteous one, my servant, </a:t>
            </a:r>
            <a:endParaRPr lang="en-AU" sz="2000" dirty="0">
              <a:solidFill>
                <a:schemeClr val="bg1"/>
              </a:solidFill>
              <a:latin typeface="Comic Sans MS" panose="030F0902030302020204" pitchFamily="66" charset="0"/>
              <a:ea typeface="Times New Roman" panose="02020603050405020304" pitchFamily="18" charset="0"/>
            </a:endParaRPr>
          </a:p>
          <a:p>
            <a:pPr marL="609600" indent="-203200">
              <a:lnSpc>
                <a:spcPct val="115000"/>
              </a:lnSpc>
              <a:spcAft>
                <a:spcPts val="0"/>
              </a:spcAft>
            </a:pPr>
            <a:r>
              <a:rPr lang="en-US" sz="2400" u="sng" dirty="0">
                <a:solidFill>
                  <a:schemeClr val="bg1"/>
                </a:solidFill>
                <a:latin typeface="Comic Sans MS" panose="030F0902030302020204" pitchFamily="66" charset="0"/>
                <a:ea typeface="Times New Roman" panose="02020603050405020304" pitchFamily="18" charset="0"/>
              </a:rPr>
              <a:t>make many to be accounted righteous, </a:t>
            </a:r>
            <a:endParaRPr lang="en-AU" sz="2000" u="sng" dirty="0">
              <a:solidFill>
                <a:schemeClr val="bg1"/>
              </a:solidFill>
              <a:latin typeface="Comic Sans MS" panose="030F0902030302020204" pitchFamily="66" charset="0"/>
              <a:ea typeface="Times New Roman" panose="02020603050405020304" pitchFamily="18" charset="0"/>
            </a:endParaRPr>
          </a:p>
          <a:p>
            <a:pPr marL="609600" indent="-203200">
              <a:lnSpc>
                <a:spcPct val="115000"/>
              </a:lnSpc>
              <a:spcAft>
                <a:spcPts val="0"/>
              </a:spcAft>
            </a:pPr>
            <a:r>
              <a:rPr lang="en-US" sz="2400" u="sng" dirty="0">
                <a:solidFill>
                  <a:schemeClr val="bg1"/>
                </a:solidFill>
                <a:latin typeface="Comic Sans MS" panose="030F0902030302020204" pitchFamily="66" charset="0"/>
                <a:ea typeface="Times New Roman" panose="02020603050405020304" pitchFamily="18" charset="0"/>
              </a:rPr>
              <a:t>and he shall bear their iniquities</a:t>
            </a:r>
            <a:r>
              <a:rPr lang="en-US" sz="2400" dirty="0">
                <a:solidFill>
                  <a:schemeClr val="bg1"/>
                </a:solidFill>
                <a:latin typeface="Comic Sans MS" panose="030F0902030302020204" pitchFamily="66" charset="0"/>
                <a:ea typeface="Times New Roman" panose="02020603050405020304" pitchFamily="18" charset="0"/>
              </a:rPr>
              <a:t>. </a:t>
            </a:r>
            <a:endParaRPr lang="en-AU" sz="2000" dirty="0">
              <a:solidFill>
                <a:schemeClr val="bg1"/>
              </a:solidFill>
              <a:latin typeface="Comic Sans MS" panose="030F0902030302020204" pitchFamily="66" charset="0"/>
              <a:ea typeface="Times New Roman" panose="02020603050405020304" pitchFamily="18" charset="0"/>
            </a:endParaRPr>
          </a:p>
          <a:p>
            <a:pPr marL="609600" indent="-609600">
              <a:lnSpc>
                <a:spcPct val="115000"/>
              </a:lnSpc>
              <a:spcAft>
                <a:spcPts val="0"/>
              </a:spcAft>
              <a:tabLst>
                <a:tab pos="127000" algn="r"/>
                <a:tab pos="254000" algn="l"/>
              </a:tabLst>
            </a:pPr>
            <a:r>
              <a:rPr lang="en-US" sz="2400" dirty="0">
                <a:solidFill>
                  <a:schemeClr val="bg1"/>
                </a:solidFill>
                <a:latin typeface="Comic Sans MS" panose="030F0902030302020204" pitchFamily="66" charset="0"/>
                <a:ea typeface="Times New Roman" panose="02020603050405020304" pitchFamily="18" charset="0"/>
              </a:rPr>
              <a:t>	</a:t>
            </a:r>
            <a:r>
              <a:rPr lang="en-US" sz="2400" b="1" baseline="30000" dirty="0">
                <a:solidFill>
                  <a:schemeClr val="bg1"/>
                </a:solidFill>
                <a:latin typeface="Comic Sans MS" panose="030F0902030302020204" pitchFamily="66" charset="0"/>
                <a:ea typeface="Times New Roman" panose="02020603050405020304" pitchFamily="18" charset="0"/>
              </a:rPr>
              <a:t>12 </a:t>
            </a:r>
            <a:r>
              <a:rPr lang="en-US" sz="2400" dirty="0">
                <a:solidFill>
                  <a:schemeClr val="bg1"/>
                </a:solidFill>
                <a:latin typeface="Comic Sans MS" panose="030F0902030302020204" pitchFamily="66" charset="0"/>
                <a:ea typeface="Times New Roman" panose="02020603050405020304" pitchFamily="18" charset="0"/>
              </a:rPr>
              <a:t>	Therefore I will divide him a portion with the many, </a:t>
            </a:r>
            <a:endParaRPr lang="en-AU" sz="2000" dirty="0">
              <a:solidFill>
                <a:schemeClr val="bg1"/>
              </a:solidFill>
              <a:latin typeface="Comic Sans MS" panose="030F0902030302020204" pitchFamily="66" charset="0"/>
              <a:ea typeface="Times New Roman" panose="02020603050405020304" pitchFamily="18" charset="0"/>
            </a:endParaRPr>
          </a:p>
          <a:p>
            <a:pPr marL="609600" indent="-203200">
              <a:lnSpc>
                <a:spcPct val="115000"/>
              </a:lnSpc>
              <a:spcAft>
                <a:spcPts val="0"/>
              </a:spcAft>
            </a:pPr>
            <a:r>
              <a:rPr lang="en-US" sz="2400" dirty="0">
                <a:solidFill>
                  <a:schemeClr val="bg1"/>
                </a:solidFill>
                <a:latin typeface="Comic Sans MS" panose="030F0902030302020204" pitchFamily="66" charset="0"/>
                <a:ea typeface="Times New Roman" panose="02020603050405020304" pitchFamily="18" charset="0"/>
              </a:rPr>
              <a:t>and he shall divide the spoil with the strong, </a:t>
            </a:r>
            <a:endParaRPr lang="en-AU" sz="2000" dirty="0">
              <a:solidFill>
                <a:schemeClr val="bg1"/>
              </a:solidFill>
              <a:latin typeface="Comic Sans MS" panose="030F0902030302020204" pitchFamily="66" charset="0"/>
              <a:ea typeface="Times New Roman" panose="02020603050405020304" pitchFamily="18" charset="0"/>
            </a:endParaRPr>
          </a:p>
          <a:p>
            <a:pPr marL="609600" indent="-609600">
              <a:lnSpc>
                <a:spcPct val="115000"/>
              </a:lnSpc>
              <a:spcAft>
                <a:spcPts val="0"/>
              </a:spcAft>
              <a:tabLst>
                <a:tab pos="127000" algn="r"/>
                <a:tab pos="254000" algn="l"/>
              </a:tabLst>
            </a:pPr>
            <a:r>
              <a:rPr lang="en-US" sz="2400" dirty="0">
                <a:solidFill>
                  <a:schemeClr val="bg1"/>
                </a:solidFill>
                <a:latin typeface="Comic Sans MS" panose="030F0902030302020204" pitchFamily="66" charset="0"/>
                <a:ea typeface="Times New Roman" panose="02020603050405020304" pitchFamily="18" charset="0"/>
              </a:rPr>
              <a:t>		</a:t>
            </a:r>
            <a:r>
              <a:rPr lang="en-US" sz="2400" u="sng" dirty="0">
                <a:solidFill>
                  <a:schemeClr val="bg1"/>
                </a:solidFill>
                <a:latin typeface="Comic Sans MS" panose="030F0902030302020204" pitchFamily="66" charset="0"/>
                <a:ea typeface="Times New Roman" panose="02020603050405020304" pitchFamily="18" charset="0"/>
              </a:rPr>
              <a:t>because he poured out his soul to death</a:t>
            </a:r>
            <a:r>
              <a:rPr lang="en-US" sz="2400" dirty="0">
                <a:solidFill>
                  <a:schemeClr val="bg1"/>
                </a:solidFill>
                <a:latin typeface="Comic Sans MS" panose="030F0902030302020204" pitchFamily="66" charset="0"/>
                <a:ea typeface="Times New Roman" panose="02020603050405020304" pitchFamily="18" charset="0"/>
              </a:rPr>
              <a:t> </a:t>
            </a:r>
            <a:endParaRPr lang="en-AU" sz="2000" dirty="0">
              <a:solidFill>
                <a:schemeClr val="bg1"/>
              </a:solidFill>
              <a:latin typeface="Comic Sans MS" panose="030F0902030302020204" pitchFamily="66" charset="0"/>
              <a:ea typeface="Times New Roman" panose="02020603050405020304" pitchFamily="18" charset="0"/>
            </a:endParaRPr>
          </a:p>
          <a:p>
            <a:pPr marL="609600" indent="-203200">
              <a:lnSpc>
                <a:spcPct val="115000"/>
              </a:lnSpc>
              <a:spcAft>
                <a:spcPts val="0"/>
              </a:spcAft>
            </a:pPr>
            <a:r>
              <a:rPr lang="en-US" sz="2400" dirty="0">
                <a:solidFill>
                  <a:schemeClr val="bg1"/>
                </a:solidFill>
                <a:latin typeface="Comic Sans MS" panose="030F0902030302020204" pitchFamily="66" charset="0"/>
                <a:ea typeface="Times New Roman" panose="02020603050405020304" pitchFamily="18" charset="0"/>
              </a:rPr>
              <a:t>and was numbered with the transgressors; </a:t>
            </a:r>
            <a:endParaRPr lang="en-AU" sz="2000" dirty="0">
              <a:solidFill>
                <a:schemeClr val="bg1"/>
              </a:solidFill>
              <a:latin typeface="Comic Sans MS" panose="030F0902030302020204" pitchFamily="66" charset="0"/>
              <a:ea typeface="Times New Roman" panose="02020603050405020304" pitchFamily="18" charset="0"/>
            </a:endParaRPr>
          </a:p>
          <a:p>
            <a:pPr marL="609600" indent="-609600">
              <a:lnSpc>
                <a:spcPct val="115000"/>
              </a:lnSpc>
              <a:spcAft>
                <a:spcPts val="0"/>
              </a:spcAft>
              <a:tabLst>
                <a:tab pos="127000" algn="r"/>
                <a:tab pos="254000" algn="l"/>
              </a:tabLst>
            </a:pPr>
            <a:r>
              <a:rPr lang="en-US" sz="2400" dirty="0">
                <a:solidFill>
                  <a:schemeClr val="bg1"/>
                </a:solidFill>
                <a:latin typeface="Comic Sans MS" panose="030F0902030302020204" pitchFamily="66" charset="0"/>
                <a:ea typeface="Times New Roman" panose="02020603050405020304" pitchFamily="18" charset="0"/>
              </a:rPr>
              <a:t>		</a:t>
            </a:r>
            <a:r>
              <a:rPr lang="en-US" sz="2400" u="sng" dirty="0">
                <a:solidFill>
                  <a:schemeClr val="bg1"/>
                </a:solidFill>
                <a:latin typeface="Comic Sans MS" panose="030F0902030302020204" pitchFamily="66" charset="0"/>
                <a:ea typeface="Times New Roman" panose="02020603050405020304" pitchFamily="18" charset="0"/>
              </a:rPr>
              <a:t>yet he bore the sin of many</a:t>
            </a:r>
            <a:r>
              <a:rPr lang="en-US" sz="2400" dirty="0">
                <a:solidFill>
                  <a:schemeClr val="bg1"/>
                </a:solidFill>
                <a:latin typeface="Comic Sans MS" panose="030F0902030302020204" pitchFamily="66" charset="0"/>
                <a:ea typeface="Times New Roman" panose="02020603050405020304" pitchFamily="18" charset="0"/>
              </a:rPr>
              <a:t>, </a:t>
            </a:r>
            <a:endParaRPr lang="en-AU" sz="2000" dirty="0">
              <a:solidFill>
                <a:schemeClr val="bg1"/>
              </a:solidFill>
              <a:latin typeface="Comic Sans MS" panose="030F0902030302020204" pitchFamily="66" charset="0"/>
              <a:ea typeface="Times New Roman" panose="02020603050405020304" pitchFamily="18" charset="0"/>
            </a:endParaRPr>
          </a:p>
          <a:p>
            <a:pPr>
              <a:spcAft>
                <a:spcPts val="0"/>
              </a:spcAft>
            </a:pPr>
            <a:r>
              <a:rPr lang="en-US" sz="2400" dirty="0">
                <a:solidFill>
                  <a:schemeClr val="bg1"/>
                </a:solidFill>
                <a:latin typeface="Comic Sans MS" panose="030F0902030302020204" pitchFamily="66" charset="0"/>
                <a:ea typeface="Times New Roman" panose="02020603050405020304" pitchFamily="18" charset="0"/>
              </a:rPr>
              <a:t>and makes intercession for the transgressors.</a:t>
            </a:r>
            <a:endParaRPr lang="en-GB" sz="24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4925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45A878EF-E469-414F-AE46-608AC0E133AD}"/>
              </a:ext>
            </a:extLst>
          </p:cNvPr>
          <p:cNvSpPr txBox="1"/>
          <p:nvPr/>
        </p:nvSpPr>
        <p:spPr>
          <a:xfrm>
            <a:off x="-29029" y="-9878"/>
            <a:ext cx="9202057"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The Passover Meal      ( Seder )</a:t>
            </a:r>
          </a:p>
        </p:txBody>
      </p:sp>
      <p:sp>
        <p:nvSpPr>
          <p:cNvPr id="17" name="TextBox 16">
            <a:extLst>
              <a:ext uri="{FF2B5EF4-FFF2-40B4-BE49-F238E27FC236}">
                <a16:creationId xmlns:a16="http://schemas.microsoft.com/office/drawing/2014/main" id="{C1BA13A0-1092-AD43-A460-2E93728743D5}"/>
              </a:ext>
            </a:extLst>
          </p:cNvPr>
          <p:cNvSpPr txBox="1"/>
          <p:nvPr/>
        </p:nvSpPr>
        <p:spPr>
          <a:xfrm>
            <a:off x="-21421" y="331482"/>
            <a:ext cx="4464496"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1.  1</a:t>
            </a:r>
            <a:r>
              <a:rPr lang="en-AU" sz="2200" baseline="30000" dirty="0">
                <a:solidFill>
                  <a:schemeClr val="bg1"/>
                </a:solidFill>
                <a:latin typeface="Times New Roman" panose="02020603050405020304" pitchFamily="18" charset="0"/>
                <a:cs typeface="Times New Roman" panose="02020603050405020304" pitchFamily="18" charset="0"/>
              </a:rPr>
              <a:t>st</a:t>
            </a:r>
            <a:r>
              <a:rPr lang="en-AU" sz="2200" dirty="0">
                <a:solidFill>
                  <a:schemeClr val="bg1"/>
                </a:solidFill>
                <a:latin typeface="Times New Roman" panose="02020603050405020304" pitchFamily="18" charset="0"/>
                <a:cs typeface="Times New Roman" panose="02020603050405020304" pitchFamily="18" charset="0"/>
              </a:rPr>
              <a:t> cup – Prayer &amp; introduction</a:t>
            </a:r>
          </a:p>
        </p:txBody>
      </p:sp>
      <p:sp>
        <p:nvSpPr>
          <p:cNvPr id="18" name="TextBox 17">
            <a:extLst>
              <a:ext uri="{FF2B5EF4-FFF2-40B4-BE49-F238E27FC236}">
                <a16:creationId xmlns:a16="http://schemas.microsoft.com/office/drawing/2014/main" id="{186EEA01-0DF9-B745-89EF-770FBF1A933A}"/>
              </a:ext>
            </a:extLst>
          </p:cNvPr>
          <p:cNvSpPr txBox="1"/>
          <p:nvPr/>
        </p:nvSpPr>
        <p:spPr>
          <a:xfrm>
            <a:off x="2433" y="642917"/>
            <a:ext cx="779520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Salt water – Crossing of Sea &amp; reminder of tears of misery</a:t>
            </a:r>
          </a:p>
        </p:txBody>
      </p:sp>
      <p:sp>
        <p:nvSpPr>
          <p:cNvPr id="19" name="TextBox 18">
            <a:extLst>
              <a:ext uri="{FF2B5EF4-FFF2-40B4-BE49-F238E27FC236}">
                <a16:creationId xmlns:a16="http://schemas.microsoft.com/office/drawing/2014/main" id="{9483F027-EA0E-A942-A632-0DCBB02619A6}"/>
              </a:ext>
            </a:extLst>
          </p:cNvPr>
          <p:cNvSpPr txBox="1"/>
          <p:nvPr/>
        </p:nvSpPr>
        <p:spPr>
          <a:xfrm>
            <a:off x="2433" y="975566"/>
            <a:ext cx="914274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Unleavened bread – haste/urgency of leaving Egypt.  </a:t>
            </a:r>
            <a:r>
              <a:rPr lang="en-AU" sz="2200" dirty="0">
                <a:solidFill>
                  <a:srgbClr val="FFFF00"/>
                </a:solidFill>
                <a:latin typeface="Times New Roman" panose="02020603050405020304" pitchFamily="18" charset="0"/>
                <a:cs typeface="Times New Roman" panose="02020603050405020304" pitchFamily="18" charset="0"/>
              </a:rPr>
              <a:t>Jesus broke the bread</a:t>
            </a:r>
            <a:r>
              <a:rPr lang="en-AU" sz="2200" dirty="0">
                <a:solidFill>
                  <a:schemeClr val="bg1"/>
                </a:solidFill>
                <a:latin typeface="Times New Roman" panose="02020603050405020304" pitchFamily="18" charset="0"/>
                <a:cs typeface="Times New Roman" panose="02020603050405020304" pitchFamily="18" charset="0"/>
              </a:rPr>
              <a:t>  </a:t>
            </a:r>
          </a:p>
        </p:txBody>
      </p:sp>
      <p:sp>
        <p:nvSpPr>
          <p:cNvPr id="20" name="TextBox 19">
            <a:extLst>
              <a:ext uri="{FF2B5EF4-FFF2-40B4-BE49-F238E27FC236}">
                <a16:creationId xmlns:a16="http://schemas.microsoft.com/office/drawing/2014/main" id="{CDCA7772-41D5-1C4E-8006-691C07D9DE3C}"/>
              </a:ext>
            </a:extLst>
          </p:cNvPr>
          <p:cNvSpPr txBox="1"/>
          <p:nvPr/>
        </p:nvSpPr>
        <p:spPr>
          <a:xfrm>
            <a:off x="24324" y="2174142"/>
            <a:ext cx="914274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4.  Bitter herb – bitterness of slavery</a:t>
            </a:r>
          </a:p>
        </p:txBody>
      </p:sp>
      <p:sp>
        <p:nvSpPr>
          <p:cNvPr id="21" name="TextBox 20">
            <a:extLst>
              <a:ext uri="{FF2B5EF4-FFF2-40B4-BE49-F238E27FC236}">
                <a16:creationId xmlns:a16="http://schemas.microsoft.com/office/drawing/2014/main" id="{6FB5FC7E-E956-0A40-997B-F0CB259C8DC9}"/>
              </a:ext>
            </a:extLst>
          </p:cNvPr>
          <p:cNvSpPr txBox="1"/>
          <p:nvPr/>
        </p:nvSpPr>
        <p:spPr>
          <a:xfrm>
            <a:off x="24324" y="2486946"/>
            <a:ext cx="9142741"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5.  Roast Lamb – reminded of the blood of Lamb</a:t>
            </a:r>
          </a:p>
        </p:txBody>
      </p:sp>
      <p:sp>
        <p:nvSpPr>
          <p:cNvPr id="22" name="TextBox 21">
            <a:extLst>
              <a:ext uri="{FF2B5EF4-FFF2-40B4-BE49-F238E27FC236}">
                <a16:creationId xmlns:a16="http://schemas.microsoft.com/office/drawing/2014/main" id="{EA5816FB-F004-B34C-A53C-3D46A8D0A032}"/>
              </a:ext>
            </a:extLst>
          </p:cNvPr>
          <p:cNvSpPr txBox="1"/>
          <p:nvPr/>
        </p:nvSpPr>
        <p:spPr>
          <a:xfrm>
            <a:off x="1525" y="2813691"/>
            <a:ext cx="8899296" cy="769441"/>
          </a:xfrm>
          <a:prstGeom prst="rect">
            <a:avLst/>
          </a:prstGeom>
          <a:noFill/>
          <a:ln>
            <a:noFill/>
          </a:ln>
        </p:spPr>
        <p:txBody>
          <a:bodyPr wrap="square" rtlCol="0">
            <a:spAutoFit/>
          </a:bodyPr>
          <a:lstStyle/>
          <a:p>
            <a:pPr marL="357188" indent="-357188"/>
            <a:r>
              <a:rPr lang="en-AU" sz="2200" dirty="0">
                <a:solidFill>
                  <a:schemeClr val="bg1"/>
                </a:solidFill>
                <a:latin typeface="Times New Roman" panose="02020603050405020304" pitchFamily="18" charset="0"/>
                <a:cs typeface="Times New Roman" panose="02020603050405020304" pitchFamily="18" charset="0"/>
              </a:rPr>
              <a:t>6.  2</a:t>
            </a:r>
            <a:r>
              <a:rPr lang="en-AU" sz="2200" baseline="30000" dirty="0">
                <a:solidFill>
                  <a:schemeClr val="bg1"/>
                </a:solidFill>
                <a:latin typeface="Times New Roman" panose="02020603050405020304" pitchFamily="18" charset="0"/>
                <a:cs typeface="Times New Roman" panose="02020603050405020304" pitchFamily="18" charset="0"/>
              </a:rPr>
              <a:t>nd</a:t>
            </a:r>
            <a:r>
              <a:rPr lang="en-AU" sz="2200" dirty="0">
                <a:solidFill>
                  <a:schemeClr val="bg1"/>
                </a:solidFill>
                <a:latin typeface="Times New Roman" panose="02020603050405020304" pitchFamily="18" charset="0"/>
                <a:cs typeface="Times New Roman" panose="02020603050405020304" pitchFamily="18" charset="0"/>
              </a:rPr>
              <a:t> cup (after the Supper)– Story of the Exodus told &amp; elements explained.  </a:t>
            </a:r>
            <a:br>
              <a:rPr lang="en-AU" sz="2200" dirty="0">
                <a:solidFill>
                  <a:schemeClr val="bg1"/>
                </a:solidFill>
                <a:latin typeface="Times New Roman" panose="02020603050405020304" pitchFamily="18" charset="0"/>
                <a:cs typeface="Times New Roman" panose="02020603050405020304" pitchFamily="18" charset="0"/>
              </a:rPr>
            </a:br>
            <a:r>
              <a:rPr lang="en-AU" sz="2200" dirty="0">
                <a:solidFill>
                  <a:schemeClr val="bg1"/>
                </a:solidFill>
                <a:latin typeface="Times New Roman" panose="02020603050405020304" pitchFamily="18" charset="0"/>
                <a:cs typeface="Times New Roman" panose="02020603050405020304" pitchFamily="18" charset="0"/>
              </a:rPr>
              <a:t>Prayer for the future redemption of Israel</a:t>
            </a:r>
          </a:p>
        </p:txBody>
      </p:sp>
      <p:sp>
        <p:nvSpPr>
          <p:cNvPr id="23" name="TextBox 22">
            <a:extLst>
              <a:ext uri="{FF2B5EF4-FFF2-40B4-BE49-F238E27FC236}">
                <a16:creationId xmlns:a16="http://schemas.microsoft.com/office/drawing/2014/main" id="{F4D0AEF7-E735-B24F-A308-1E80F4AFF43A}"/>
              </a:ext>
            </a:extLst>
          </p:cNvPr>
          <p:cNvSpPr txBox="1"/>
          <p:nvPr/>
        </p:nvSpPr>
        <p:spPr>
          <a:xfrm>
            <a:off x="-37224" y="4787835"/>
            <a:ext cx="4186141"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7.  3</a:t>
            </a:r>
            <a:r>
              <a:rPr lang="en-AU" sz="2200" baseline="30000" dirty="0">
                <a:solidFill>
                  <a:schemeClr val="bg1"/>
                </a:solidFill>
                <a:latin typeface="Times New Roman" panose="02020603050405020304" pitchFamily="18" charset="0"/>
                <a:cs typeface="Times New Roman" panose="02020603050405020304" pitchFamily="18" charset="0"/>
              </a:rPr>
              <a:t>rd</a:t>
            </a:r>
            <a:r>
              <a:rPr lang="en-AU" sz="2200" dirty="0">
                <a:solidFill>
                  <a:schemeClr val="bg1"/>
                </a:solidFill>
                <a:latin typeface="Times New Roman" panose="02020603050405020304" pitchFamily="18" charset="0"/>
                <a:cs typeface="Times New Roman" panose="02020603050405020304" pitchFamily="18" charset="0"/>
              </a:rPr>
              <a:t> cup – followed by grace</a:t>
            </a:r>
          </a:p>
        </p:txBody>
      </p:sp>
      <p:sp>
        <p:nvSpPr>
          <p:cNvPr id="24" name="TextBox 23">
            <a:extLst>
              <a:ext uri="{FF2B5EF4-FFF2-40B4-BE49-F238E27FC236}">
                <a16:creationId xmlns:a16="http://schemas.microsoft.com/office/drawing/2014/main" id="{6D687589-A206-3A43-A097-FAE8127A548E}"/>
              </a:ext>
            </a:extLst>
          </p:cNvPr>
          <p:cNvSpPr txBox="1"/>
          <p:nvPr/>
        </p:nvSpPr>
        <p:spPr>
          <a:xfrm>
            <a:off x="-7279" y="5113838"/>
            <a:ext cx="4450354"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8.  4</a:t>
            </a:r>
            <a:r>
              <a:rPr lang="en-AU" sz="2200" baseline="30000" dirty="0">
                <a:solidFill>
                  <a:schemeClr val="bg1"/>
                </a:solidFill>
                <a:latin typeface="Times New Roman" panose="02020603050405020304" pitchFamily="18" charset="0"/>
                <a:cs typeface="Times New Roman" panose="02020603050405020304" pitchFamily="18" charset="0"/>
              </a:rPr>
              <a:t>th</a:t>
            </a:r>
            <a:r>
              <a:rPr lang="en-AU" sz="2200" dirty="0">
                <a:solidFill>
                  <a:schemeClr val="bg1"/>
                </a:solidFill>
                <a:latin typeface="Times New Roman" panose="02020603050405020304" pitchFamily="18" charset="0"/>
                <a:cs typeface="Times New Roman" panose="02020603050405020304" pitchFamily="18" charset="0"/>
              </a:rPr>
              <a:t> cup – Psalms of praise to God</a:t>
            </a:r>
          </a:p>
        </p:txBody>
      </p:sp>
      <p:sp>
        <p:nvSpPr>
          <p:cNvPr id="2" name="TextBox 1">
            <a:extLst>
              <a:ext uri="{FF2B5EF4-FFF2-40B4-BE49-F238E27FC236}">
                <a16:creationId xmlns:a16="http://schemas.microsoft.com/office/drawing/2014/main" id="{7A1CA2DC-DB40-784B-A518-DB77B9A41859}"/>
              </a:ext>
            </a:extLst>
          </p:cNvPr>
          <p:cNvSpPr txBox="1"/>
          <p:nvPr/>
        </p:nvSpPr>
        <p:spPr>
          <a:xfrm>
            <a:off x="466490" y="1282466"/>
            <a:ext cx="8670021" cy="1015663"/>
          </a:xfrm>
          <a:prstGeom prst="rect">
            <a:avLst/>
          </a:prstGeom>
          <a:noFill/>
        </p:spPr>
        <p:txBody>
          <a:bodyPr wrap="square" rtlCol="0">
            <a:spAutoFit/>
          </a:bodyPr>
          <a:lstStyle/>
          <a:p>
            <a:r>
              <a:rPr lang="en-AU" dirty="0">
                <a:solidFill>
                  <a:srgbClr val="FFFF00"/>
                </a:solidFill>
                <a:latin typeface="Comic Sans MS" panose="030F0902030302020204" pitchFamily="66" charset="0"/>
              </a:rPr>
              <a:t>“Take;  This is my body”      </a:t>
            </a:r>
            <a:r>
              <a:rPr lang="en-AU" sz="2000" dirty="0">
                <a:solidFill>
                  <a:srgbClr val="FFFF00"/>
                </a:solidFill>
                <a:latin typeface="Times New Roman" panose="02020603050405020304" pitchFamily="18" charset="0"/>
                <a:cs typeface="Times New Roman" panose="02020603050405020304" pitchFamily="18" charset="0"/>
              </a:rPr>
              <a:t>Jesus didn’t hijack the Passover.  </a:t>
            </a:r>
          </a:p>
          <a:p>
            <a:r>
              <a:rPr lang="en-AU" sz="2000" dirty="0">
                <a:solidFill>
                  <a:srgbClr val="FFFF00"/>
                </a:solidFill>
                <a:latin typeface="Times New Roman" panose="02020603050405020304" pitchFamily="18" charset="0"/>
                <a:cs typeface="Times New Roman" panose="02020603050405020304" pitchFamily="18" charset="0"/>
              </a:rPr>
              <a:t>The Passover was always about Jesus and the greater Redemptive work God was going to do through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D1517DB-41AB-E644-BBFD-5F561C65436C}"/>
              </a:ext>
            </a:extLst>
          </p:cNvPr>
          <p:cNvSpPr txBox="1"/>
          <p:nvPr/>
        </p:nvSpPr>
        <p:spPr>
          <a:xfrm>
            <a:off x="6798290" y="2296376"/>
            <a:ext cx="2376264"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Saved by the blood of the Lamb of God</a:t>
            </a:r>
          </a:p>
        </p:txBody>
      </p:sp>
      <p:sp>
        <p:nvSpPr>
          <p:cNvPr id="25" name="TextBox 24">
            <a:extLst>
              <a:ext uri="{FF2B5EF4-FFF2-40B4-BE49-F238E27FC236}">
                <a16:creationId xmlns:a16="http://schemas.microsoft.com/office/drawing/2014/main" id="{70F18B4E-ABC9-4745-84AB-A661A22B7220}"/>
              </a:ext>
            </a:extLst>
          </p:cNvPr>
          <p:cNvSpPr txBox="1"/>
          <p:nvPr/>
        </p:nvSpPr>
        <p:spPr>
          <a:xfrm>
            <a:off x="88178" y="3482549"/>
            <a:ext cx="9055822" cy="707886"/>
          </a:xfrm>
          <a:prstGeom prst="rect">
            <a:avLst/>
          </a:prstGeom>
          <a:noFill/>
        </p:spPr>
        <p:txBody>
          <a:bodyPr wrap="square" rtlCol="0">
            <a:spAutoFit/>
          </a:bodyPr>
          <a:lstStyle/>
          <a:p>
            <a:r>
              <a:rPr lang="en-AU" sz="2000" dirty="0">
                <a:solidFill>
                  <a:srgbClr val="FFFF00"/>
                </a:solidFill>
                <a:latin typeface="Comic Sans MS" panose="030F0902030302020204" pitchFamily="66" charset="0"/>
                <a:cs typeface="Times New Roman" panose="02020603050405020304" pitchFamily="18" charset="0"/>
              </a:rPr>
              <a:t>“This is My blood of the Covenant”</a:t>
            </a:r>
            <a:r>
              <a:rPr lang="en-AU" sz="2000" dirty="0">
                <a:solidFill>
                  <a:srgbClr val="FFFF00"/>
                </a:solidFill>
                <a:latin typeface="Times New Roman" panose="02020603050405020304" pitchFamily="18" charset="0"/>
                <a:cs typeface="Times New Roman" panose="02020603050405020304" pitchFamily="18" charset="0"/>
              </a:rPr>
              <a:t>      Jesus’ blood confirms a “New Covenant”</a:t>
            </a:r>
          </a:p>
          <a:p>
            <a:r>
              <a:rPr lang="en-AU" sz="2000" dirty="0">
                <a:solidFill>
                  <a:srgbClr val="FFFF00"/>
                </a:solidFill>
                <a:latin typeface="Times New Roman" panose="02020603050405020304" pitchFamily="18" charset="0"/>
                <a:cs typeface="Times New Roman" panose="02020603050405020304" pitchFamily="18" charset="0"/>
              </a:rPr>
              <a:t>Jesus’ blood </a:t>
            </a:r>
            <a:r>
              <a:rPr lang="en-AU" sz="2000" b="1" u="sng" dirty="0">
                <a:solidFill>
                  <a:srgbClr val="FFFF00"/>
                </a:solidFill>
                <a:latin typeface="Times New Roman" panose="02020603050405020304" pitchFamily="18" charset="0"/>
                <a:cs typeface="Times New Roman" panose="02020603050405020304" pitchFamily="18" charset="0"/>
              </a:rPr>
              <a:t>is</a:t>
            </a:r>
            <a:r>
              <a:rPr lang="en-AU" sz="2000" dirty="0">
                <a:solidFill>
                  <a:srgbClr val="FFFF00"/>
                </a:solidFill>
                <a:latin typeface="Times New Roman" panose="02020603050405020304" pitchFamily="18" charset="0"/>
                <a:cs typeface="Times New Roman" panose="02020603050405020304" pitchFamily="18" charset="0"/>
              </a:rPr>
              <a:t> the future redemption of Israel that Israel had prayed for.</a:t>
            </a:r>
          </a:p>
        </p:txBody>
      </p:sp>
      <p:sp>
        <p:nvSpPr>
          <p:cNvPr id="15" name="TextBox 14">
            <a:extLst>
              <a:ext uri="{FF2B5EF4-FFF2-40B4-BE49-F238E27FC236}">
                <a16:creationId xmlns:a16="http://schemas.microsoft.com/office/drawing/2014/main" id="{49DD7719-8792-A446-8778-F9BB77C3D1BF}"/>
              </a:ext>
            </a:extLst>
          </p:cNvPr>
          <p:cNvSpPr txBox="1"/>
          <p:nvPr/>
        </p:nvSpPr>
        <p:spPr>
          <a:xfrm>
            <a:off x="13613" y="4142718"/>
            <a:ext cx="9116772" cy="369332"/>
          </a:xfrm>
          <a:prstGeom prst="rect">
            <a:avLst/>
          </a:prstGeom>
          <a:noFill/>
        </p:spPr>
        <p:txBody>
          <a:bodyPr wrap="square" rtlCol="0">
            <a:spAutoFit/>
          </a:bodyPr>
          <a:lstStyle/>
          <a:p>
            <a:r>
              <a:rPr lang="en-AU" dirty="0">
                <a:solidFill>
                  <a:srgbClr val="FFFF00"/>
                </a:solidFill>
                <a:latin typeface="Comic Sans MS" panose="030F0902030302020204" pitchFamily="66" charset="0"/>
                <a:cs typeface="Times New Roman" panose="02020603050405020304" pitchFamily="18" charset="0"/>
              </a:rPr>
              <a:t>“I will not drink again.... until that day when I drink it new in the Kingdom of God”</a:t>
            </a:r>
          </a:p>
        </p:txBody>
      </p:sp>
      <p:sp>
        <p:nvSpPr>
          <p:cNvPr id="26" name="TextBox 25">
            <a:extLst>
              <a:ext uri="{FF2B5EF4-FFF2-40B4-BE49-F238E27FC236}">
                <a16:creationId xmlns:a16="http://schemas.microsoft.com/office/drawing/2014/main" id="{183ECADC-15DF-5F49-8C4F-5781B45A1702}"/>
              </a:ext>
            </a:extLst>
          </p:cNvPr>
          <p:cNvSpPr txBox="1"/>
          <p:nvPr/>
        </p:nvSpPr>
        <p:spPr>
          <a:xfrm>
            <a:off x="-76" y="4451179"/>
            <a:ext cx="914407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great celebration when we will be in the actual presence of Christ in His Glory</a:t>
            </a:r>
          </a:p>
        </p:txBody>
      </p:sp>
      <p:sp>
        <p:nvSpPr>
          <p:cNvPr id="27" name="TextBox 26">
            <a:extLst>
              <a:ext uri="{FF2B5EF4-FFF2-40B4-BE49-F238E27FC236}">
                <a16:creationId xmlns:a16="http://schemas.microsoft.com/office/drawing/2014/main" id="{43CB36D4-5E8D-4943-8ED5-0A94246FB34F}"/>
              </a:ext>
            </a:extLst>
          </p:cNvPr>
          <p:cNvSpPr txBox="1"/>
          <p:nvPr/>
        </p:nvSpPr>
        <p:spPr>
          <a:xfrm>
            <a:off x="4473020" y="5046337"/>
            <a:ext cx="4450354"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Our response to God’s grace – Singing endless praises to our Lord Jesus Christ</a:t>
            </a:r>
          </a:p>
        </p:txBody>
      </p:sp>
    </p:spTree>
    <p:extLst>
      <p:ext uri="{BB962C8B-B14F-4D97-AF65-F5344CB8AC3E}">
        <p14:creationId xmlns:p14="http://schemas.microsoft.com/office/powerpoint/2010/main" val="43380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226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17 </a:t>
            </a:r>
            <a:r>
              <a:rPr lang="en-AU" sz="2800" dirty="0">
                <a:solidFill>
                  <a:schemeClr val="bg1"/>
                </a:solidFill>
                <a:latin typeface="Times New Roman" panose="02020603050405020304" pitchFamily="18" charset="0"/>
                <a:ea typeface="Arial" panose="020B0604020202020204" pitchFamily="34" charset="0"/>
              </a:rPr>
              <a:t>And when it was evening, he came with the twelve.  </a:t>
            </a:r>
            <a:r>
              <a:rPr lang="en-AU" sz="2800" b="1" baseline="30000" dirty="0">
                <a:solidFill>
                  <a:schemeClr val="bg1"/>
                </a:solidFill>
                <a:latin typeface="Times New Roman" panose="02020603050405020304" pitchFamily="18" charset="0"/>
                <a:ea typeface="Arial" panose="020B0604020202020204" pitchFamily="34" charset="0"/>
              </a:rPr>
              <a:t>18 </a:t>
            </a:r>
            <a:r>
              <a:rPr lang="en-AU" sz="2800" dirty="0">
                <a:solidFill>
                  <a:schemeClr val="bg1"/>
                </a:solidFill>
                <a:latin typeface="Times New Roman" panose="02020603050405020304" pitchFamily="18" charset="0"/>
                <a:ea typeface="Arial" panose="020B0604020202020204" pitchFamily="34" charset="0"/>
              </a:rPr>
              <a:t>And as they were reclining at table and eating, Jesus said, “Truly, I say to you, one of you will betray me, one who is eating with me.”  </a:t>
            </a:r>
            <a:r>
              <a:rPr lang="en-AU" sz="2800" b="1" baseline="30000" dirty="0">
                <a:solidFill>
                  <a:schemeClr val="bg1"/>
                </a:solidFill>
                <a:latin typeface="Times New Roman" panose="02020603050405020304" pitchFamily="18" charset="0"/>
                <a:ea typeface="Arial" panose="020B0604020202020204" pitchFamily="34" charset="0"/>
              </a:rPr>
              <a:t>19 </a:t>
            </a:r>
            <a:r>
              <a:rPr lang="en-AU" sz="2800" dirty="0">
                <a:solidFill>
                  <a:schemeClr val="bg1"/>
                </a:solidFill>
                <a:latin typeface="Times New Roman" panose="02020603050405020304" pitchFamily="18" charset="0"/>
                <a:ea typeface="Arial" panose="020B0604020202020204" pitchFamily="34" charset="0"/>
              </a:rPr>
              <a:t>They began to be sorrowful and to say to him one after another, “Is it I?”  </a:t>
            </a:r>
            <a:r>
              <a:rPr lang="en-AU" sz="2800" b="1" baseline="30000" dirty="0">
                <a:solidFill>
                  <a:schemeClr val="bg1"/>
                </a:solidFill>
                <a:latin typeface="Times New Roman" panose="02020603050405020304" pitchFamily="18" charset="0"/>
                <a:ea typeface="Arial" panose="020B0604020202020204" pitchFamily="34" charset="0"/>
              </a:rPr>
              <a:t>20 </a:t>
            </a:r>
            <a:r>
              <a:rPr lang="en-AU" sz="2800" dirty="0">
                <a:solidFill>
                  <a:schemeClr val="bg1"/>
                </a:solidFill>
                <a:latin typeface="Times New Roman" panose="02020603050405020304" pitchFamily="18" charset="0"/>
                <a:ea typeface="Arial" panose="020B0604020202020204" pitchFamily="34" charset="0"/>
              </a:rPr>
              <a:t>He said to them, “It is one of the twelve, one who is dipping bread into the dish with me.  </a:t>
            </a:r>
            <a:r>
              <a:rPr lang="en-AU" sz="2800" b="1" baseline="30000" dirty="0">
                <a:solidFill>
                  <a:schemeClr val="bg1"/>
                </a:solidFill>
                <a:latin typeface="Times New Roman" panose="02020603050405020304" pitchFamily="18" charset="0"/>
                <a:ea typeface="Arial" panose="020B0604020202020204" pitchFamily="34" charset="0"/>
              </a:rPr>
              <a:t>21 </a:t>
            </a:r>
            <a:r>
              <a:rPr lang="en-AU" sz="2800" dirty="0">
                <a:solidFill>
                  <a:schemeClr val="bg1"/>
                </a:solidFill>
                <a:latin typeface="Times New Roman" panose="02020603050405020304" pitchFamily="18" charset="0"/>
                <a:ea typeface="Arial" panose="020B0604020202020204" pitchFamily="34" charset="0"/>
              </a:rPr>
              <a:t>For the Son of Man goes as it is written of him, but woe to that man by whom the Son of Man is betrayed!  It would have been better for that man if he had not been born.”</a:t>
            </a:r>
            <a:endParaRPr lang="en-GB" sz="272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17204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0951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rPr>
              <a:t>22 </a:t>
            </a:r>
            <a:r>
              <a:rPr lang="en-AU" sz="3200" dirty="0">
                <a:solidFill>
                  <a:schemeClr val="bg1"/>
                </a:solidFill>
                <a:latin typeface="Times New Roman" panose="02020603050405020304" pitchFamily="18" charset="0"/>
                <a:ea typeface="Arial" panose="020B0604020202020204" pitchFamily="34" charset="0"/>
              </a:rPr>
              <a:t>And as they were eating, he took bread, and after blessing it broke it and gave it to them, and said, “Take; this is my body.”  </a:t>
            </a:r>
            <a:r>
              <a:rPr lang="en-AU" sz="3200" b="1" baseline="30000" dirty="0">
                <a:solidFill>
                  <a:schemeClr val="bg1"/>
                </a:solidFill>
                <a:latin typeface="Times New Roman" panose="02020603050405020304" pitchFamily="18" charset="0"/>
                <a:ea typeface="Arial" panose="020B0604020202020204" pitchFamily="34" charset="0"/>
              </a:rPr>
              <a:t>23 </a:t>
            </a:r>
            <a:r>
              <a:rPr lang="en-AU" sz="3200" dirty="0">
                <a:solidFill>
                  <a:schemeClr val="bg1"/>
                </a:solidFill>
                <a:latin typeface="Times New Roman" panose="02020603050405020304" pitchFamily="18" charset="0"/>
                <a:ea typeface="Arial" panose="020B0604020202020204" pitchFamily="34" charset="0"/>
              </a:rPr>
              <a:t>And he took a cup, and when he had given thanks he gave it to them, and they all drank of it.  </a:t>
            </a:r>
            <a:r>
              <a:rPr lang="en-AU" sz="3200" b="1" baseline="30000" dirty="0">
                <a:solidFill>
                  <a:schemeClr val="bg1"/>
                </a:solidFill>
                <a:latin typeface="Times New Roman" panose="02020603050405020304" pitchFamily="18" charset="0"/>
                <a:ea typeface="Arial" panose="020B0604020202020204" pitchFamily="34" charset="0"/>
              </a:rPr>
              <a:t>24 </a:t>
            </a:r>
            <a:r>
              <a:rPr lang="en-AU" sz="3200" dirty="0">
                <a:solidFill>
                  <a:schemeClr val="bg1"/>
                </a:solidFill>
                <a:latin typeface="Times New Roman" panose="02020603050405020304" pitchFamily="18" charset="0"/>
                <a:ea typeface="Arial" panose="020B0604020202020204" pitchFamily="34" charset="0"/>
              </a:rPr>
              <a:t>And he said to them, “This is my blood of the covenant, which is poured out for many.  </a:t>
            </a:r>
            <a:r>
              <a:rPr lang="en-AU" sz="3200" b="1" baseline="30000" dirty="0">
                <a:solidFill>
                  <a:schemeClr val="bg1"/>
                </a:solidFill>
                <a:latin typeface="Times New Roman" panose="02020603050405020304" pitchFamily="18" charset="0"/>
                <a:ea typeface="Arial" panose="020B0604020202020204" pitchFamily="34" charset="0"/>
              </a:rPr>
              <a:t>25 </a:t>
            </a:r>
            <a:r>
              <a:rPr lang="en-AU" sz="3200" dirty="0">
                <a:solidFill>
                  <a:schemeClr val="bg1"/>
                </a:solidFill>
                <a:latin typeface="Times New Roman" panose="02020603050405020304" pitchFamily="18" charset="0"/>
                <a:ea typeface="Arial" panose="020B0604020202020204" pitchFamily="34" charset="0"/>
              </a:rPr>
              <a:t>Truly, I say to you, I will not drink again of the fruit of the vine until that day when I drink it new in the kingdom of God.”   </a:t>
            </a:r>
            <a:r>
              <a:rPr lang="en-AU" sz="3200" b="1" baseline="30000" dirty="0">
                <a:solidFill>
                  <a:schemeClr val="bg1"/>
                </a:solidFill>
                <a:latin typeface="Times New Roman" panose="02020603050405020304" pitchFamily="18" charset="0"/>
                <a:ea typeface="Arial" panose="020B0604020202020204" pitchFamily="34" charset="0"/>
              </a:rPr>
              <a:t>26 </a:t>
            </a:r>
            <a:r>
              <a:rPr lang="en-AU" sz="3200" dirty="0">
                <a:solidFill>
                  <a:schemeClr val="bg1"/>
                </a:solidFill>
                <a:latin typeface="Times New Roman" panose="02020603050405020304" pitchFamily="18" charset="0"/>
                <a:ea typeface="Arial" panose="020B0604020202020204" pitchFamily="34" charset="0"/>
              </a:rPr>
              <a:t>And when they had sung a hymn, they went out to the Mount of Olives.</a:t>
            </a:r>
            <a:r>
              <a:rPr lang="en-AU"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12434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57D01F0-8987-6649-A97D-2499BB791A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34" y="0"/>
            <a:ext cx="9088490" cy="4009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93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0AE908-76AE-964A-867A-3839110779E5}"/>
              </a:ext>
            </a:extLst>
          </p:cNvPr>
          <p:cNvSpPr txBox="1"/>
          <p:nvPr/>
        </p:nvSpPr>
        <p:spPr>
          <a:xfrm>
            <a:off x="0" y="435244"/>
            <a:ext cx="9144000"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Christianity is a continuation of God’s relationship with His people</a:t>
            </a:r>
          </a:p>
        </p:txBody>
      </p:sp>
      <p:sp>
        <p:nvSpPr>
          <p:cNvPr id="6" name="TextBox 5">
            <a:extLst>
              <a:ext uri="{FF2B5EF4-FFF2-40B4-BE49-F238E27FC236}">
                <a16:creationId xmlns:a16="http://schemas.microsoft.com/office/drawing/2014/main" id="{ED73D92F-96D9-904B-9BF7-D58BEA2D474F}"/>
              </a:ext>
            </a:extLst>
          </p:cNvPr>
          <p:cNvSpPr txBox="1"/>
          <p:nvPr/>
        </p:nvSpPr>
        <p:spPr>
          <a:xfrm>
            <a:off x="1" y="0"/>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The Last Supper   –   A Jewish Passover meal (Seder)</a:t>
            </a:r>
          </a:p>
        </p:txBody>
      </p:sp>
      <p:sp>
        <p:nvSpPr>
          <p:cNvPr id="7" name="TextBox 6">
            <a:extLst>
              <a:ext uri="{FF2B5EF4-FFF2-40B4-BE49-F238E27FC236}">
                <a16:creationId xmlns:a16="http://schemas.microsoft.com/office/drawing/2014/main" id="{F3A64911-7881-DC42-BB28-89CC9C0B73BC}"/>
              </a:ext>
            </a:extLst>
          </p:cNvPr>
          <p:cNvSpPr txBox="1"/>
          <p:nvPr/>
        </p:nvSpPr>
        <p:spPr>
          <a:xfrm>
            <a:off x="-29029" y="781018"/>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Passover – a celebration of the Exodus of the People of Israel from slavery in Egypt</a:t>
            </a:r>
          </a:p>
        </p:txBody>
      </p:sp>
      <p:sp>
        <p:nvSpPr>
          <p:cNvPr id="8" name="TextBox 7">
            <a:extLst>
              <a:ext uri="{FF2B5EF4-FFF2-40B4-BE49-F238E27FC236}">
                <a16:creationId xmlns:a16="http://schemas.microsoft.com/office/drawing/2014/main" id="{E755C253-AD29-214D-884A-E78EF711C1B3}"/>
              </a:ext>
            </a:extLst>
          </p:cNvPr>
          <p:cNvSpPr txBox="1"/>
          <p:nvPr/>
        </p:nvSpPr>
        <p:spPr>
          <a:xfrm>
            <a:off x="611559" y="1111403"/>
            <a:ext cx="8514623" cy="4493538"/>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Joseph (son of Jacob{Israel}) sold as slave to Egypt</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blessed Joseph and he rose in power to second only to Pharaoh</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Joseph’s Father and brothers join him during famine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Lord blessed the people of Israel.  Increased in number and wealth</a:t>
            </a:r>
            <a:br>
              <a:rPr lang="en-AU" sz="2200" dirty="0">
                <a:solidFill>
                  <a:schemeClr val="bg1"/>
                </a:solidFill>
                <a:latin typeface="Times New Roman" panose="02020603050405020304" pitchFamily="18" charset="0"/>
                <a:cs typeface="Times New Roman" panose="02020603050405020304" pitchFamily="18" charset="0"/>
              </a:rPr>
            </a:br>
            <a:endParaRPr lang="en-AU" sz="22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next Pharaoh feared their strength and enslaved them</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Pharaoh ordered     </a:t>
            </a:r>
            <a:r>
              <a:rPr lang="en-AU" sz="2200" i="1" dirty="0">
                <a:solidFill>
                  <a:schemeClr val="bg1"/>
                </a:solidFill>
                <a:latin typeface="Times New Roman" panose="02020603050405020304" pitchFamily="18" charset="0"/>
                <a:cs typeface="Times New Roman" panose="02020603050405020304" pitchFamily="18" charset="0"/>
              </a:rPr>
              <a:t>“Hebrew boys to be killed at birth”</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Baby Moses hidden in a basket &amp; adopted by daughter of Pharaoh</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Moses saw an Egyptian beating a Hebrew;  killed him;  fled to Midian</a:t>
            </a:r>
            <a:br>
              <a:rPr lang="en-AU" sz="2200" dirty="0">
                <a:solidFill>
                  <a:schemeClr val="bg1"/>
                </a:solidFill>
                <a:latin typeface="Times New Roman" panose="02020603050405020304" pitchFamily="18" charset="0"/>
                <a:cs typeface="Times New Roman" panose="02020603050405020304" pitchFamily="18" charset="0"/>
              </a:rPr>
            </a:br>
            <a:endParaRPr lang="en-AU" sz="22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people of Israel groaned under yoke of slavery &amp; God heard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called Moses at the Burning Bush to go to Pharaoh</a:t>
            </a:r>
          </a:p>
          <a:p>
            <a:pPr marL="342900" indent="-342900">
              <a:buFont typeface="Arial" panose="020B0604020202020204" pitchFamily="34" charset="0"/>
              <a:buChar char="•"/>
            </a:pPr>
            <a:r>
              <a:rPr lang="en-AU" sz="2200" i="1" dirty="0">
                <a:solidFill>
                  <a:schemeClr val="bg1"/>
                </a:solidFill>
                <a:latin typeface="Times New Roman" panose="02020603050405020304" pitchFamily="18" charset="0"/>
                <a:cs typeface="Times New Roman" panose="02020603050405020304" pitchFamily="18" charset="0"/>
              </a:rPr>
              <a:t>“Let My people go!!!!”   </a:t>
            </a:r>
            <a:r>
              <a:rPr lang="en-AU" sz="2200" dirty="0">
                <a:solidFill>
                  <a:schemeClr val="bg1"/>
                </a:solidFill>
                <a:latin typeface="Times New Roman" panose="02020603050405020304" pitchFamily="18" charset="0"/>
                <a:cs typeface="Times New Roman" panose="02020603050405020304" pitchFamily="18" charset="0"/>
              </a:rPr>
              <a:t> Pharaoh treated the people even worse...</a:t>
            </a:r>
          </a:p>
        </p:txBody>
      </p:sp>
    </p:spTree>
    <p:extLst>
      <p:ext uri="{BB962C8B-B14F-4D97-AF65-F5344CB8AC3E}">
        <p14:creationId xmlns:p14="http://schemas.microsoft.com/office/powerpoint/2010/main" val="39349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A64911-7881-DC42-BB28-89CC9C0B73BC}"/>
              </a:ext>
            </a:extLst>
          </p:cNvPr>
          <p:cNvSpPr txBox="1"/>
          <p:nvPr/>
        </p:nvSpPr>
        <p:spPr>
          <a:xfrm>
            <a:off x="1257" y="0"/>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Passover – a celebration of the Exodus of the People of Israel from slavery in Egypt</a:t>
            </a:r>
          </a:p>
        </p:txBody>
      </p:sp>
      <p:sp>
        <p:nvSpPr>
          <p:cNvPr id="8" name="TextBox 7">
            <a:extLst>
              <a:ext uri="{FF2B5EF4-FFF2-40B4-BE49-F238E27FC236}">
                <a16:creationId xmlns:a16="http://schemas.microsoft.com/office/drawing/2014/main" id="{E755C253-AD29-214D-884A-E78EF711C1B3}"/>
              </a:ext>
            </a:extLst>
          </p:cNvPr>
          <p:cNvSpPr txBox="1"/>
          <p:nvPr/>
        </p:nvSpPr>
        <p:spPr>
          <a:xfrm>
            <a:off x="641845" y="330385"/>
            <a:ext cx="8514623"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people of Israel groaned under yoke of slavery &amp; God heard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called Moses at the Burning Bush to go to Pharaoh</a:t>
            </a:r>
          </a:p>
          <a:p>
            <a:pPr marL="342900" indent="-342900">
              <a:buFont typeface="Arial" panose="020B0604020202020204" pitchFamily="34" charset="0"/>
              <a:buChar char="•"/>
            </a:pPr>
            <a:r>
              <a:rPr lang="en-AU" sz="2200" i="1" dirty="0">
                <a:solidFill>
                  <a:schemeClr val="bg1"/>
                </a:solidFill>
                <a:latin typeface="Times New Roman" panose="02020603050405020304" pitchFamily="18" charset="0"/>
                <a:cs typeface="Times New Roman" panose="02020603050405020304" pitchFamily="18" charset="0"/>
              </a:rPr>
              <a:t>“Let My people go!!!!”      </a:t>
            </a:r>
            <a:r>
              <a:rPr lang="en-AU" sz="2200" dirty="0">
                <a:solidFill>
                  <a:schemeClr val="bg1"/>
                </a:solidFill>
                <a:latin typeface="Times New Roman" panose="02020603050405020304" pitchFamily="18" charset="0"/>
                <a:cs typeface="Times New Roman" panose="02020603050405020304" pitchFamily="18" charset="0"/>
              </a:rPr>
              <a:t>Pharaoh treated the people even worse...</a:t>
            </a:r>
            <a:endParaRPr lang="en-AU" sz="2200" i="1"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3D11D7C-48B2-A849-ACCD-02BC5204E3D0}"/>
              </a:ext>
            </a:extLst>
          </p:cNvPr>
          <p:cNvSpPr txBox="1"/>
          <p:nvPr/>
        </p:nvSpPr>
        <p:spPr>
          <a:xfrm>
            <a:off x="25111" y="1335819"/>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10 Plagues</a:t>
            </a:r>
          </a:p>
        </p:txBody>
      </p:sp>
      <p:sp>
        <p:nvSpPr>
          <p:cNvPr id="10" name="TextBox 9">
            <a:extLst>
              <a:ext uri="{FF2B5EF4-FFF2-40B4-BE49-F238E27FC236}">
                <a16:creationId xmlns:a16="http://schemas.microsoft.com/office/drawing/2014/main" id="{C8005364-5CC7-684D-AAF1-B6C5C3E91917}"/>
              </a:ext>
            </a:extLst>
          </p:cNvPr>
          <p:cNvSpPr txBox="1"/>
          <p:nvPr/>
        </p:nvSpPr>
        <p:spPr>
          <a:xfrm>
            <a:off x="1777244" y="1360192"/>
            <a:ext cx="1570620" cy="1107996"/>
          </a:xfrm>
          <a:prstGeom prst="rect">
            <a:avLst/>
          </a:prstGeom>
          <a:noFill/>
          <a:ln>
            <a:noFill/>
          </a:ln>
        </p:spPr>
        <p:txBody>
          <a:bodyPr wrap="square" rtlCol="0">
            <a:spAutoFit/>
          </a:bodyPr>
          <a:lstStyle/>
          <a:p>
            <a:pPr marL="457200" indent="-457200">
              <a:buFont typeface="+mj-lt"/>
              <a:buAutoNum type="arabicPeriod"/>
            </a:pPr>
            <a:r>
              <a:rPr lang="en-AU" sz="2200" dirty="0">
                <a:solidFill>
                  <a:schemeClr val="bg1"/>
                </a:solidFill>
                <a:latin typeface="Times New Roman" panose="02020603050405020304" pitchFamily="18" charset="0"/>
                <a:cs typeface="Times New Roman" panose="02020603050405020304" pitchFamily="18" charset="0"/>
              </a:rPr>
              <a:t>Blood</a:t>
            </a:r>
          </a:p>
          <a:p>
            <a:pPr marL="457200" indent="-457200">
              <a:buFont typeface="+mj-lt"/>
              <a:buAutoNum type="arabicPeriod"/>
            </a:pPr>
            <a:r>
              <a:rPr lang="en-AU" sz="2200" i="1" dirty="0">
                <a:solidFill>
                  <a:schemeClr val="bg1"/>
                </a:solidFill>
                <a:latin typeface="Times New Roman" panose="02020603050405020304" pitchFamily="18" charset="0"/>
                <a:cs typeface="Times New Roman" panose="02020603050405020304" pitchFamily="18" charset="0"/>
              </a:rPr>
              <a:t>Frogs</a:t>
            </a:r>
          </a:p>
          <a:p>
            <a:pPr marL="457200" indent="-457200">
              <a:buFont typeface="+mj-lt"/>
              <a:buAutoNum type="arabicPeriod"/>
            </a:pPr>
            <a:r>
              <a:rPr lang="en-AU" sz="2200" i="1" dirty="0">
                <a:solidFill>
                  <a:schemeClr val="bg1"/>
                </a:solidFill>
                <a:latin typeface="Times New Roman" panose="02020603050405020304" pitchFamily="18" charset="0"/>
                <a:cs typeface="Times New Roman" panose="02020603050405020304" pitchFamily="18" charset="0"/>
              </a:rPr>
              <a:t>Gnats</a:t>
            </a:r>
          </a:p>
        </p:txBody>
      </p:sp>
      <p:sp>
        <p:nvSpPr>
          <p:cNvPr id="11" name="TextBox 10">
            <a:extLst>
              <a:ext uri="{FF2B5EF4-FFF2-40B4-BE49-F238E27FC236}">
                <a16:creationId xmlns:a16="http://schemas.microsoft.com/office/drawing/2014/main" id="{ACAC3700-0750-D542-9AD2-7D6B4CB0E61A}"/>
              </a:ext>
            </a:extLst>
          </p:cNvPr>
          <p:cNvSpPr txBox="1"/>
          <p:nvPr/>
        </p:nvSpPr>
        <p:spPr>
          <a:xfrm>
            <a:off x="3532029" y="1333894"/>
            <a:ext cx="2734254" cy="1107996"/>
          </a:xfrm>
          <a:prstGeom prst="rect">
            <a:avLst/>
          </a:prstGeom>
          <a:noFill/>
          <a:ln>
            <a:noFill/>
          </a:ln>
        </p:spPr>
        <p:txBody>
          <a:bodyPr wrap="square" rtlCol="0">
            <a:spAutoFit/>
          </a:bodyPr>
          <a:lstStyle/>
          <a:p>
            <a:pPr marL="457200" indent="-457200">
              <a:buFont typeface="+mj-lt"/>
              <a:buAutoNum type="arabicPeriod" startAt="4"/>
            </a:pPr>
            <a:r>
              <a:rPr lang="en-AU" sz="2200" i="1" dirty="0">
                <a:solidFill>
                  <a:schemeClr val="bg1"/>
                </a:solidFill>
                <a:latin typeface="Times New Roman" panose="02020603050405020304" pitchFamily="18" charset="0"/>
                <a:cs typeface="Times New Roman" panose="02020603050405020304" pitchFamily="18" charset="0"/>
              </a:rPr>
              <a:t>Flies</a:t>
            </a:r>
          </a:p>
          <a:p>
            <a:pPr marL="457200" indent="-457200">
              <a:buFont typeface="+mj-lt"/>
              <a:buAutoNum type="arabicPeriod" startAt="4"/>
            </a:pPr>
            <a:r>
              <a:rPr lang="en-AU" sz="2200" i="1" dirty="0">
                <a:solidFill>
                  <a:schemeClr val="bg1"/>
                </a:solidFill>
                <a:latin typeface="Times New Roman" panose="02020603050405020304" pitchFamily="18" charset="0"/>
                <a:cs typeface="Times New Roman" panose="02020603050405020304" pitchFamily="18" charset="0"/>
              </a:rPr>
              <a:t>Livestock disease</a:t>
            </a:r>
          </a:p>
          <a:p>
            <a:pPr marL="457200" indent="-457200">
              <a:buFont typeface="+mj-lt"/>
              <a:buAutoNum type="arabicPeriod" startAt="4"/>
            </a:pPr>
            <a:r>
              <a:rPr lang="en-AU" sz="2200" i="1" dirty="0">
                <a:solidFill>
                  <a:schemeClr val="bg1"/>
                </a:solidFill>
                <a:latin typeface="Times New Roman" panose="02020603050405020304" pitchFamily="18" charset="0"/>
                <a:cs typeface="Times New Roman" panose="02020603050405020304" pitchFamily="18" charset="0"/>
              </a:rPr>
              <a:t>Boils</a:t>
            </a:r>
          </a:p>
        </p:txBody>
      </p:sp>
      <p:sp>
        <p:nvSpPr>
          <p:cNvPr id="12" name="TextBox 11">
            <a:extLst>
              <a:ext uri="{FF2B5EF4-FFF2-40B4-BE49-F238E27FC236}">
                <a16:creationId xmlns:a16="http://schemas.microsoft.com/office/drawing/2014/main" id="{1E4A9E1E-EBA1-DA48-9566-D881CDFED2CB}"/>
              </a:ext>
            </a:extLst>
          </p:cNvPr>
          <p:cNvSpPr txBox="1"/>
          <p:nvPr/>
        </p:nvSpPr>
        <p:spPr>
          <a:xfrm>
            <a:off x="6190485" y="1350316"/>
            <a:ext cx="2000889" cy="1107996"/>
          </a:xfrm>
          <a:prstGeom prst="rect">
            <a:avLst/>
          </a:prstGeom>
          <a:noFill/>
          <a:ln>
            <a:noFill/>
          </a:ln>
        </p:spPr>
        <p:txBody>
          <a:bodyPr wrap="square" rtlCol="0">
            <a:spAutoFit/>
          </a:bodyPr>
          <a:lstStyle/>
          <a:p>
            <a:pPr marL="457200" indent="-457200">
              <a:buFont typeface="+mj-lt"/>
              <a:buAutoNum type="arabicPeriod" startAt="7"/>
            </a:pPr>
            <a:r>
              <a:rPr lang="en-AU" sz="2200" i="1" dirty="0">
                <a:solidFill>
                  <a:schemeClr val="bg1"/>
                </a:solidFill>
                <a:latin typeface="Times New Roman" panose="02020603050405020304" pitchFamily="18" charset="0"/>
                <a:cs typeface="Times New Roman" panose="02020603050405020304" pitchFamily="18" charset="0"/>
              </a:rPr>
              <a:t>Hail</a:t>
            </a:r>
          </a:p>
          <a:p>
            <a:pPr marL="457200" indent="-457200">
              <a:buFont typeface="+mj-lt"/>
              <a:buAutoNum type="arabicPeriod" startAt="7"/>
            </a:pPr>
            <a:r>
              <a:rPr lang="en-AU" sz="2200" i="1" dirty="0">
                <a:solidFill>
                  <a:schemeClr val="bg1"/>
                </a:solidFill>
                <a:latin typeface="Times New Roman" panose="02020603050405020304" pitchFamily="18" charset="0"/>
                <a:cs typeface="Times New Roman" panose="02020603050405020304" pitchFamily="18" charset="0"/>
              </a:rPr>
              <a:t>Locust</a:t>
            </a:r>
          </a:p>
          <a:p>
            <a:pPr marL="457200" indent="-457200">
              <a:buFont typeface="+mj-lt"/>
              <a:buAutoNum type="arabicPeriod" startAt="7"/>
            </a:pPr>
            <a:r>
              <a:rPr lang="en-AU" sz="2200" i="1" dirty="0">
                <a:solidFill>
                  <a:schemeClr val="bg1"/>
                </a:solidFill>
                <a:latin typeface="Times New Roman" panose="02020603050405020304" pitchFamily="18" charset="0"/>
                <a:cs typeface="Times New Roman" panose="02020603050405020304" pitchFamily="18" charset="0"/>
              </a:rPr>
              <a:t>Darkness</a:t>
            </a:r>
          </a:p>
        </p:txBody>
      </p:sp>
      <p:sp>
        <p:nvSpPr>
          <p:cNvPr id="13" name="TextBox 12">
            <a:extLst>
              <a:ext uri="{FF2B5EF4-FFF2-40B4-BE49-F238E27FC236}">
                <a16:creationId xmlns:a16="http://schemas.microsoft.com/office/drawing/2014/main" id="{CAEDC286-745F-484B-9117-ECBF3181CD6C}"/>
              </a:ext>
            </a:extLst>
          </p:cNvPr>
          <p:cNvSpPr txBox="1"/>
          <p:nvPr/>
        </p:nvSpPr>
        <p:spPr>
          <a:xfrm>
            <a:off x="2987824" y="2403791"/>
            <a:ext cx="3999784" cy="430887"/>
          </a:xfrm>
          <a:prstGeom prst="rect">
            <a:avLst/>
          </a:prstGeom>
          <a:noFill/>
          <a:ln>
            <a:noFill/>
          </a:ln>
        </p:spPr>
        <p:txBody>
          <a:bodyPr wrap="square" rtlCol="0">
            <a:spAutoFit/>
          </a:bodyPr>
          <a:lstStyle/>
          <a:p>
            <a:pPr marL="457200" indent="-457200">
              <a:buFont typeface="+mj-lt"/>
              <a:buAutoNum type="arabicPeriod" startAt="10"/>
            </a:pPr>
            <a:r>
              <a:rPr lang="en-AU" sz="2200" dirty="0">
                <a:solidFill>
                  <a:schemeClr val="bg1"/>
                </a:solidFill>
                <a:latin typeface="Times New Roman" panose="02020603050405020304" pitchFamily="18" charset="0"/>
                <a:cs typeface="Times New Roman" panose="02020603050405020304" pitchFamily="18" charset="0"/>
              </a:rPr>
              <a:t>The death of the firstborn</a:t>
            </a:r>
            <a:endParaRPr lang="en-AU" sz="22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43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4589"/>
          </a:xfrm>
          <a:prstGeom prst="rect">
            <a:avLst/>
          </a:prstGeom>
          <a:noFill/>
          <a:ln w="9525">
            <a:noFill/>
            <a:miter lim="800000"/>
            <a:headEnd/>
            <a:tailEnd/>
          </a:ln>
        </p:spPr>
        <p:txBody>
          <a:bodyPr wrap="square">
            <a:prstTxWarp prst="textNoShape">
              <a:avLst/>
            </a:prstTxWarp>
            <a:spAutoFit/>
          </a:bodyPr>
          <a:lstStyle/>
          <a:p>
            <a:pPr>
              <a:spcAft>
                <a:spcPts val="0"/>
              </a:spcAft>
            </a:pPr>
            <a:r>
              <a:rPr lang="en-US" sz="2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Exodus 11:4–7</a:t>
            </a:r>
            <a:r>
              <a:rPr lang="en-AU" sz="2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(ESV) </a:t>
            </a:r>
          </a:p>
          <a:p>
            <a:pPr>
              <a:spcAft>
                <a:spcPts val="0"/>
              </a:spcAft>
            </a:pPr>
            <a:endParaRPr lang="en-A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700" b="1" baseline="30000" dirty="0">
                <a:solidFill>
                  <a:schemeClr val="bg1"/>
                </a:solidFill>
                <a:latin typeface="Comic Sans MS" panose="030F0902030302020204" pitchFamily="66" charset="0"/>
                <a:ea typeface="Calibri" panose="020F0502020204030204" pitchFamily="34" charset="0"/>
              </a:rPr>
              <a:t>4 </a:t>
            </a:r>
            <a:r>
              <a:rPr lang="en-US" sz="2700" dirty="0">
                <a:solidFill>
                  <a:schemeClr val="bg1"/>
                </a:solidFill>
                <a:latin typeface="Comic Sans MS" panose="030F0902030302020204" pitchFamily="66" charset="0"/>
                <a:ea typeface="Calibri" panose="020F0502020204030204" pitchFamily="34" charset="0"/>
              </a:rPr>
              <a:t>So Moses said, “Thus says the Lord:  ‘About midnight I will go out in the midst of Egypt, </a:t>
            </a:r>
            <a:r>
              <a:rPr lang="en-US" sz="2700" b="1" baseline="30000" dirty="0">
                <a:solidFill>
                  <a:schemeClr val="bg1"/>
                </a:solidFill>
                <a:latin typeface="Comic Sans MS" panose="030F0902030302020204" pitchFamily="66" charset="0"/>
                <a:ea typeface="Calibri" panose="020F0502020204030204" pitchFamily="34" charset="0"/>
              </a:rPr>
              <a:t>5 </a:t>
            </a:r>
            <a:r>
              <a:rPr lang="en-US" sz="2700" dirty="0">
                <a:solidFill>
                  <a:schemeClr val="bg1"/>
                </a:solidFill>
                <a:latin typeface="Comic Sans MS" panose="030F0902030302020204" pitchFamily="66" charset="0"/>
                <a:ea typeface="Calibri" panose="020F0502020204030204" pitchFamily="34" charset="0"/>
              </a:rPr>
              <a:t>and every firstborn in the land of Egypt shall die, from the firstborn of Pharaoh who sits on his throne, even to the firstborn of the slave girl who is behind the hand-mill, and all the firstborn of the cattle.  </a:t>
            </a:r>
            <a:r>
              <a:rPr lang="en-US" sz="2700" b="1" baseline="30000" dirty="0">
                <a:solidFill>
                  <a:schemeClr val="bg1"/>
                </a:solidFill>
                <a:latin typeface="Comic Sans MS" panose="030F0902030302020204" pitchFamily="66" charset="0"/>
                <a:ea typeface="Calibri" panose="020F0502020204030204" pitchFamily="34" charset="0"/>
              </a:rPr>
              <a:t>6 </a:t>
            </a:r>
            <a:r>
              <a:rPr lang="en-US" sz="2700" dirty="0">
                <a:solidFill>
                  <a:schemeClr val="bg1"/>
                </a:solidFill>
                <a:latin typeface="Comic Sans MS" panose="030F0902030302020204" pitchFamily="66" charset="0"/>
                <a:ea typeface="Calibri" panose="020F0502020204030204" pitchFamily="34" charset="0"/>
              </a:rPr>
              <a:t>There shall be a great cry throughout all the land of Egypt, such as there has never been, nor ever will be again.  </a:t>
            </a:r>
            <a:r>
              <a:rPr lang="en-US" sz="2700" b="1" baseline="30000" dirty="0">
                <a:solidFill>
                  <a:schemeClr val="bg1"/>
                </a:solidFill>
                <a:latin typeface="Comic Sans MS" panose="030F0902030302020204" pitchFamily="66" charset="0"/>
                <a:ea typeface="Calibri" panose="020F0502020204030204" pitchFamily="34" charset="0"/>
              </a:rPr>
              <a:t>7 </a:t>
            </a:r>
            <a:r>
              <a:rPr lang="en-US" sz="2700" dirty="0">
                <a:solidFill>
                  <a:schemeClr val="bg1"/>
                </a:solidFill>
                <a:latin typeface="Comic Sans MS" panose="030F0902030302020204" pitchFamily="66" charset="0"/>
                <a:ea typeface="Calibri" panose="020F0502020204030204" pitchFamily="34" charset="0"/>
              </a:rPr>
              <a:t>But not a dog shall growl against any of the people of Israel, either man or beast, that you may know that the Lord makes a distinction between Egypt and Israel.’</a:t>
            </a:r>
            <a:endParaRPr lang="en-GB" sz="27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3970591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3D8E9E-F874-754F-A810-9ECBDF3754E2}"/>
              </a:ext>
            </a:extLst>
          </p:cNvPr>
          <p:cNvSpPr/>
          <p:nvPr/>
        </p:nvSpPr>
        <p:spPr>
          <a:xfrm>
            <a:off x="1777244" y="1438380"/>
            <a:ext cx="6251140" cy="1396297"/>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F3A64911-7881-DC42-BB28-89CC9C0B73BC}"/>
              </a:ext>
            </a:extLst>
          </p:cNvPr>
          <p:cNvSpPr txBox="1"/>
          <p:nvPr/>
        </p:nvSpPr>
        <p:spPr>
          <a:xfrm>
            <a:off x="1257" y="0"/>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Passover – a celebration of the Exodus of the People of Israel from slavery in Egypt</a:t>
            </a:r>
          </a:p>
        </p:txBody>
      </p:sp>
      <p:sp>
        <p:nvSpPr>
          <p:cNvPr id="8" name="TextBox 7">
            <a:extLst>
              <a:ext uri="{FF2B5EF4-FFF2-40B4-BE49-F238E27FC236}">
                <a16:creationId xmlns:a16="http://schemas.microsoft.com/office/drawing/2014/main" id="{E755C253-AD29-214D-884A-E78EF711C1B3}"/>
              </a:ext>
            </a:extLst>
          </p:cNvPr>
          <p:cNvSpPr txBox="1"/>
          <p:nvPr/>
        </p:nvSpPr>
        <p:spPr>
          <a:xfrm>
            <a:off x="641845" y="330385"/>
            <a:ext cx="8514623"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people of Israel groaned under yoke of slavery &amp; God heard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 called Moses at the Burning Bush to go to Pharaoh</a:t>
            </a:r>
          </a:p>
          <a:p>
            <a:pPr marL="342900" indent="-342900">
              <a:buFont typeface="Arial" panose="020B0604020202020204" pitchFamily="34" charset="0"/>
              <a:buChar char="•"/>
            </a:pPr>
            <a:r>
              <a:rPr lang="en-AU" sz="2200" i="1" dirty="0">
                <a:solidFill>
                  <a:schemeClr val="bg1"/>
                </a:solidFill>
                <a:latin typeface="Times New Roman" panose="02020603050405020304" pitchFamily="18" charset="0"/>
                <a:cs typeface="Times New Roman" panose="02020603050405020304" pitchFamily="18" charset="0"/>
              </a:rPr>
              <a:t>“Let My people go!!!!”      </a:t>
            </a:r>
            <a:r>
              <a:rPr lang="en-AU" sz="2200" dirty="0">
                <a:solidFill>
                  <a:schemeClr val="bg1"/>
                </a:solidFill>
                <a:latin typeface="Times New Roman" panose="02020603050405020304" pitchFamily="18" charset="0"/>
                <a:cs typeface="Times New Roman" panose="02020603050405020304" pitchFamily="18" charset="0"/>
              </a:rPr>
              <a:t>Pharaoh treated the people even worse...</a:t>
            </a:r>
            <a:endParaRPr lang="en-AU" sz="2200" i="1"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3D11D7C-48B2-A849-ACCD-02BC5204E3D0}"/>
              </a:ext>
            </a:extLst>
          </p:cNvPr>
          <p:cNvSpPr txBox="1"/>
          <p:nvPr/>
        </p:nvSpPr>
        <p:spPr>
          <a:xfrm>
            <a:off x="25111" y="1335819"/>
            <a:ext cx="920205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10 Plagues</a:t>
            </a:r>
          </a:p>
        </p:txBody>
      </p:sp>
      <p:sp>
        <p:nvSpPr>
          <p:cNvPr id="10" name="TextBox 9">
            <a:extLst>
              <a:ext uri="{FF2B5EF4-FFF2-40B4-BE49-F238E27FC236}">
                <a16:creationId xmlns:a16="http://schemas.microsoft.com/office/drawing/2014/main" id="{C8005364-5CC7-684D-AAF1-B6C5C3E91917}"/>
              </a:ext>
            </a:extLst>
          </p:cNvPr>
          <p:cNvSpPr txBox="1"/>
          <p:nvPr/>
        </p:nvSpPr>
        <p:spPr>
          <a:xfrm>
            <a:off x="1777244" y="1360192"/>
            <a:ext cx="1570620" cy="1107996"/>
          </a:xfrm>
          <a:prstGeom prst="rect">
            <a:avLst/>
          </a:prstGeom>
          <a:noFill/>
          <a:ln>
            <a:noFill/>
          </a:ln>
        </p:spPr>
        <p:txBody>
          <a:bodyPr wrap="square" rtlCol="0">
            <a:spAutoFit/>
          </a:bodyPr>
          <a:lstStyle/>
          <a:p>
            <a:pPr marL="457200" indent="-457200">
              <a:buFont typeface="+mj-lt"/>
              <a:buAutoNum type="arabicPeriod"/>
            </a:pPr>
            <a:r>
              <a:rPr lang="en-AU" sz="2200" dirty="0">
                <a:latin typeface="Times New Roman" panose="02020603050405020304" pitchFamily="18" charset="0"/>
                <a:cs typeface="Times New Roman" panose="02020603050405020304" pitchFamily="18" charset="0"/>
              </a:rPr>
              <a:t>Blood</a:t>
            </a:r>
          </a:p>
          <a:p>
            <a:pPr marL="457200" indent="-457200">
              <a:buFont typeface="+mj-lt"/>
              <a:buAutoNum type="arabicPeriod"/>
            </a:pPr>
            <a:r>
              <a:rPr lang="en-AU" sz="2200" i="1" dirty="0">
                <a:latin typeface="Times New Roman" panose="02020603050405020304" pitchFamily="18" charset="0"/>
                <a:cs typeface="Times New Roman" panose="02020603050405020304" pitchFamily="18" charset="0"/>
              </a:rPr>
              <a:t>Frogs</a:t>
            </a:r>
          </a:p>
          <a:p>
            <a:pPr marL="457200" indent="-457200">
              <a:buFont typeface="+mj-lt"/>
              <a:buAutoNum type="arabicPeriod"/>
            </a:pPr>
            <a:r>
              <a:rPr lang="en-AU" sz="2200" i="1" dirty="0">
                <a:latin typeface="Times New Roman" panose="02020603050405020304" pitchFamily="18" charset="0"/>
                <a:cs typeface="Times New Roman" panose="02020603050405020304" pitchFamily="18" charset="0"/>
              </a:rPr>
              <a:t>Gnats</a:t>
            </a:r>
          </a:p>
        </p:txBody>
      </p:sp>
      <p:sp>
        <p:nvSpPr>
          <p:cNvPr id="11" name="TextBox 10">
            <a:extLst>
              <a:ext uri="{FF2B5EF4-FFF2-40B4-BE49-F238E27FC236}">
                <a16:creationId xmlns:a16="http://schemas.microsoft.com/office/drawing/2014/main" id="{ACAC3700-0750-D542-9AD2-7D6B4CB0E61A}"/>
              </a:ext>
            </a:extLst>
          </p:cNvPr>
          <p:cNvSpPr txBox="1"/>
          <p:nvPr/>
        </p:nvSpPr>
        <p:spPr>
          <a:xfrm>
            <a:off x="3532029" y="1333894"/>
            <a:ext cx="2734254" cy="1107996"/>
          </a:xfrm>
          <a:prstGeom prst="rect">
            <a:avLst/>
          </a:prstGeom>
          <a:noFill/>
          <a:ln>
            <a:noFill/>
          </a:ln>
        </p:spPr>
        <p:txBody>
          <a:bodyPr wrap="square" rtlCol="0">
            <a:spAutoFit/>
          </a:bodyPr>
          <a:lstStyle/>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Flies</a:t>
            </a:r>
          </a:p>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Livestock disease</a:t>
            </a:r>
          </a:p>
          <a:p>
            <a:pPr marL="457200" indent="-457200">
              <a:buFont typeface="+mj-lt"/>
              <a:buAutoNum type="arabicPeriod" startAt="4"/>
            </a:pPr>
            <a:r>
              <a:rPr lang="en-AU" sz="2200" i="1" dirty="0">
                <a:latin typeface="Times New Roman" panose="02020603050405020304" pitchFamily="18" charset="0"/>
                <a:cs typeface="Times New Roman" panose="02020603050405020304" pitchFamily="18" charset="0"/>
              </a:rPr>
              <a:t>Boils</a:t>
            </a:r>
          </a:p>
        </p:txBody>
      </p:sp>
      <p:sp>
        <p:nvSpPr>
          <p:cNvPr id="12" name="TextBox 11">
            <a:extLst>
              <a:ext uri="{FF2B5EF4-FFF2-40B4-BE49-F238E27FC236}">
                <a16:creationId xmlns:a16="http://schemas.microsoft.com/office/drawing/2014/main" id="{1E4A9E1E-EBA1-DA48-9566-D881CDFED2CB}"/>
              </a:ext>
            </a:extLst>
          </p:cNvPr>
          <p:cNvSpPr txBox="1"/>
          <p:nvPr/>
        </p:nvSpPr>
        <p:spPr>
          <a:xfrm>
            <a:off x="6190485" y="1350316"/>
            <a:ext cx="2000889" cy="1107996"/>
          </a:xfrm>
          <a:prstGeom prst="rect">
            <a:avLst/>
          </a:prstGeom>
          <a:noFill/>
          <a:ln>
            <a:noFill/>
          </a:ln>
        </p:spPr>
        <p:txBody>
          <a:bodyPr wrap="square" rtlCol="0">
            <a:spAutoFit/>
          </a:bodyPr>
          <a:lstStyle/>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Hail</a:t>
            </a:r>
          </a:p>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Locust</a:t>
            </a:r>
          </a:p>
          <a:p>
            <a:pPr marL="457200" indent="-457200">
              <a:buFont typeface="+mj-lt"/>
              <a:buAutoNum type="arabicPeriod" startAt="7"/>
            </a:pPr>
            <a:r>
              <a:rPr lang="en-AU" sz="2200" i="1" dirty="0">
                <a:latin typeface="Times New Roman" panose="02020603050405020304" pitchFamily="18" charset="0"/>
                <a:cs typeface="Times New Roman" panose="02020603050405020304" pitchFamily="18" charset="0"/>
              </a:rPr>
              <a:t>Darkness</a:t>
            </a:r>
          </a:p>
        </p:txBody>
      </p:sp>
      <p:sp>
        <p:nvSpPr>
          <p:cNvPr id="13" name="TextBox 12">
            <a:extLst>
              <a:ext uri="{FF2B5EF4-FFF2-40B4-BE49-F238E27FC236}">
                <a16:creationId xmlns:a16="http://schemas.microsoft.com/office/drawing/2014/main" id="{CAEDC286-745F-484B-9117-ECBF3181CD6C}"/>
              </a:ext>
            </a:extLst>
          </p:cNvPr>
          <p:cNvSpPr txBox="1"/>
          <p:nvPr/>
        </p:nvSpPr>
        <p:spPr>
          <a:xfrm>
            <a:off x="2987824" y="2403791"/>
            <a:ext cx="3999784" cy="430887"/>
          </a:xfrm>
          <a:prstGeom prst="rect">
            <a:avLst/>
          </a:prstGeom>
          <a:noFill/>
          <a:ln>
            <a:noFill/>
          </a:ln>
        </p:spPr>
        <p:txBody>
          <a:bodyPr wrap="square" rtlCol="0">
            <a:spAutoFit/>
          </a:bodyPr>
          <a:lstStyle/>
          <a:p>
            <a:pPr marL="457200" indent="-457200">
              <a:buFont typeface="+mj-lt"/>
              <a:buAutoNum type="arabicPeriod" startAt="10"/>
            </a:pPr>
            <a:r>
              <a:rPr lang="en-AU" sz="2200" dirty="0">
                <a:latin typeface="Times New Roman" panose="02020603050405020304" pitchFamily="18" charset="0"/>
                <a:cs typeface="Times New Roman" panose="02020603050405020304" pitchFamily="18" charset="0"/>
              </a:rPr>
              <a:t>The death of the firstborn</a:t>
            </a:r>
            <a:endParaRPr lang="en-AU" sz="2200" i="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959CA67-D35F-4349-B759-CF74494BF4AC}"/>
              </a:ext>
            </a:extLst>
          </p:cNvPr>
          <p:cNvSpPr txBox="1"/>
          <p:nvPr/>
        </p:nvSpPr>
        <p:spPr>
          <a:xfrm>
            <a:off x="617991" y="2898656"/>
            <a:ext cx="8514623" cy="280076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Lord  (YHWH) went through Egypt and killed every firstborn</a:t>
            </a:r>
          </a:p>
          <a:p>
            <a:r>
              <a:rPr lang="en-AU" sz="2200" dirty="0">
                <a:solidFill>
                  <a:srgbClr val="FFFF00"/>
                </a:solidFill>
                <a:latin typeface="Times New Roman" panose="02020603050405020304" pitchFamily="18" charset="0"/>
                <a:cs typeface="Times New Roman" panose="02020603050405020304" pitchFamily="18" charset="0"/>
              </a:rPr>
              <a:t>The People of Israel were spared by the “Passover”</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 lamb/goat slaughtered </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Roasted on the fire with unleavened bread (No time for bread to rise)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Eaten with ‘bitter herbs’ to remind them of bitterness of slavery</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blood of the Lamb painted onto the doorposts and lintel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Lord saw the Blood of the Lamb and Passed over the home</a:t>
            </a:r>
            <a:br>
              <a:rPr lang="en-AU" sz="2200" dirty="0">
                <a:solidFill>
                  <a:schemeClr val="bg1"/>
                </a:solidFill>
                <a:latin typeface="Times New Roman" panose="02020603050405020304" pitchFamily="18" charset="0"/>
                <a:cs typeface="Times New Roman" panose="02020603050405020304" pitchFamily="18" charset="0"/>
              </a:rPr>
            </a:br>
            <a:r>
              <a:rPr lang="en-AU" sz="2200" dirty="0">
                <a:solidFill>
                  <a:schemeClr val="bg1"/>
                </a:solidFill>
                <a:latin typeface="Times New Roman" panose="02020603050405020304" pitchFamily="18" charset="0"/>
                <a:cs typeface="Times New Roman" panose="02020603050405020304" pitchFamily="18" charset="0"/>
              </a:rPr>
              <a:t>(no death).   Saved by the blood of the Lamb.</a:t>
            </a:r>
          </a:p>
        </p:txBody>
      </p:sp>
    </p:spTree>
    <p:extLst>
      <p:ext uri="{BB962C8B-B14F-4D97-AF65-F5344CB8AC3E}">
        <p14:creationId xmlns:p14="http://schemas.microsoft.com/office/powerpoint/2010/main" val="1844798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US" sz="2400" baseline="30000" dirty="0">
                <a:solidFill>
                  <a:schemeClr val="bg1"/>
                </a:solidFill>
                <a:latin typeface="Comic Sans MS" panose="030F0902030302020204" pitchFamily="66" charset="0"/>
                <a:ea typeface="Times New Roman" panose="02020603050405020304" pitchFamily="18" charset="0"/>
              </a:rPr>
              <a:t>Exodus 12:</a:t>
            </a:r>
            <a:r>
              <a:rPr lang="en-US" sz="2400" b="1" baseline="30000" dirty="0">
                <a:solidFill>
                  <a:schemeClr val="bg1"/>
                </a:solidFill>
                <a:latin typeface="Comic Sans MS" panose="030F0902030302020204" pitchFamily="66" charset="0"/>
                <a:ea typeface="Times New Roman" panose="02020603050405020304" pitchFamily="18" charset="0"/>
              </a:rPr>
              <a:t>8 </a:t>
            </a:r>
            <a:r>
              <a:rPr lang="en-US" sz="2400" dirty="0">
                <a:solidFill>
                  <a:schemeClr val="bg1"/>
                </a:solidFill>
                <a:latin typeface="Comic Sans MS" panose="030F0902030302020204" pitchFamily="66" charset="0"/>
                <a:ea typeface="Times New Roman" panose="02020603050405020304" pitchFamily="18" charset="0"/>
              </a:rPr>
              <a:t>They shall eat the flesh that night, roasted on the fire;  with unleavened bread and bitter herbs they shall eat it.  </a:t>
            </a:r>
            <a:r>
              <a:rPr lang="en-US" sz="2400" b="1" baseline="30000" dirty="0">
                <a:solidFill>
                  <a:schemeClr val="bg1"/>
                </a:solidFill>
                <a:latin typeface="Comic Sans MS" panose="030F0902030302020204" pitchFamily="66" charset="0"/>
                <a:ea typeface="Times New Roman" panose="02020603050405020304" pitchFamily="18" charset="0"/>
              </a:rPr>
              <a:t>9 </a:t>
            </a:r>
            <a:r>
              <a:rPr lang="en-US" sz="2400" dirty="0">
                <a:solidFill>
                  <a:schemeClr val="bg1"/>
                </a:solidFill>
                <a:latin typeface="Comic Sans MS" panose="030F0902030302020204" pitchFamily="66" charset="0"/>
                <a:ea typeface="Times New Roman" panose="02020603050405020304" pitchFamily="18" charset="0"/>
              </a:rPr>
              <a:t>Do not eat any of it raw or boiled in water, but roasted, its head with its legs and its inner parts.  </a:t>
            </a:r>
            <a:r>
              <a:rPr lang="en-US" sz="2400" b="1" baseline="30000" dirty="0">
                <a:solidFill>
                  <a:schemeClr val="bg1"/>
                </a:solidFill>
                <a:latin typeface="Comic Sans MS" panose="030F0902030302020204" pitchFamily="66" charset="0"/>
                <a:ea typeface="Times New Roman" panose="02020603050405020304" pitchFamily="18" charset="0"/>
              </a:rPr>
              <a:t>10 </a:t>
            </a:r>
            <a:r>
              <a:rPr lang="en-US" sz="2400" dirty="0">
                <a:solidFill>
                  <a:schemeClr val="bg1"/>
                </a:solidFill>
                <a:latin typeface="Comic Sans MS" panose="030F0902030302020204" pitchFamily="66" charset="0"/>
                <a:ea typeface="Times New Roman" panose="02020603050405020304" pitchFamily="18" charset="0"/>
              </a:rPr>
              <a:t>And you shall let none of it remain until the morning;  anything that remains until the morning you shall burn.  </a:t>
            </a:r>
            <a:r>
              <a:rPr lang="en-US" sz="2400" b="1" baseline="30000" dirty="0">
                <a:solidFill>
                  <a:schemeClr val="bg1"/>
                </a:solidFill>
                <a:latin typeface="Comic Sans MS" panose="030F0902030302020204" pitchFamily="66" charset="0"/>
                <a:ea typeface="Times New Roman" panose="02020603050405020304" pitchFamily="18" charset="0"/>
              </a:rPr>
              <a:t>11 </a:t>
            </a:r>
            <a:r>
              <a:rPr lang="en-US" sz="2400" dirty="0">
                <a:solidFill>
                  <a:schemeClr val="bg1"/>
                </a:solidFill>
                <a:latin typeface="Comic Sans MS" panose="030F0902030302020204" pitchFamily="66" charset="0"/>
                <a:ea typeface="Times New Roman" panose="02020603050405020304" pitchFamily="18" charset="0"/>
              </a:rPr>
              <a:t>In this manner you shall eat it:  with your belt fastened, your sandals on your feet, and your staff in your hand.  And you shall eat it in haste.  It is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’s Passover.  </a:t>
            </a:r>
            <a:r>
              <a:rPr lang="en-US" sz="2400" b="1" baseline="30000" dirty="0">
                <a:solidFill>
                  <a:schemeClr val="bg1"/>
                </a:solidFill>
                <a:latin typeface="Comic Sans MS" panose="030F0902030302020204" pitchFamily="66" charset="0"/>
                <a:ea typeface="Times New Roman" panose="02020603050405020304" pitchFamily="18" charset="0"/>
              </a:rPr>
              <a:t>12 </a:t>
            </a:r>
            <a:r>
              <a:rPr lang="en-US" sz="2400" dirty="0">
                <a:solidFill>
                  <a:schemeClr val="bg1"/>
                </a:solidFill>
                <a:latin typeface="Comic Sans MS" panose="030F0902030302020204" pitchFamily="66" charset="0"/>
                <a:ea typeface="Times New Roman" panose="02020603050405020304" pitchFamily="18" charset="0"/>
              </a:rPr>
              <a:t>For I will pass through the land of Egypt that night, and I will strike all the firstborn in the land of Egypt, both man and beast;  and on all the gods of Egypt I will execute judgments:  I am the </a:t>
            </a:r>
            <a:r>
              <a:rPr lang="en-US" sz="2400" cap="small" dirty="0">
                <a:solidFill>
                  <a:schemeClr val="bg1"/>
                </a:solidFill>
                <a:latin typeface="Comic Sans MS" panose="030F0902030302020204" pitchFamily="66" charset="0"/>
                <a:ea typeface="Times New Roman" panose="02020603050405020304" pitchFamily="18" charset="0"/>
              </a:rPr>
              <a:t>Lord</a:t>
            </a:r>
            <a:r>
              <a:rPr lang="en-US" sz="2400" dirty="0">
                <a:solidFill>
                  <a:schemeClr val="bg1"/>
                </a:solidFill>
                <a:latin typeface="Comic Sans MS" panose="030F0902030302020204" pitchFamily="66" charset="0"/>
                <a:ea typeface="Times New Roman" panose="02020603050405020304" pitchFamily="18" charset="0"/>
              </a:rPr>
              <a:t>.  </a:t>
            </a:r>
            <a:r>
              <a:rPr lang="en-US" sz="2400" b="1" baseline="30000" dirty="0">
                <a:solidFill>
                  <a:schemeClr val="bg1"/>
                </a:solidFill>
                <a:latin typeface="Comic Sans MS" panose="030F0902030302020204" pitchFamily="66" charset="0"/>
                <a:ea typeface="Times New Roman" panose="02020603050405020304" pitchFamily="18" charset="0"/>
              </a:rPr>
              <a:t>13 </a:t>
            </a:r>
            <a:r>
              <a:rPr lang="en-US" sz="2400" dirty="0">
                <a:solidFill>
                  <a:schemeClr val="bg1"/>
                </a:solidFill>
                <a:latin typeface="Comic Sans MS" panose="030F0902030302020204" pitchFamily="66" charset="0"/>
                <a:ea typeface="Times New Roman" panose="02020603050405020304" pitchFamily="18" charset="0"/>
              </a:rPr>
              <a:t>The blood shall be a sign for you, on the houses where you are.  And when I see the blood, I will pass over you, and no plague will befall you to destroy you, when I strike the land of Egypt.</a:t>
            </a:r>
            <a:endParaRPr lang="en-GB" sz="24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289983713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91272</TotalTime>
  <Words>1053</Words>
  <Application>Microsoft Macintosh PowerPoint</Application>
  <PresentationFormat>On-screen Show (16:10)</PresentationFormat>
  <Paragraphs>154</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1555</cp:revision>
  <cp:lastPrinted>2019-10-03T05:16:48Z</cp:lastPrinted>
  <dcterms:created xsi:type="dcterms:W3CDTF">2016-11-04T06:28:01Z</dcterms:created>
  <dcterms:modified xsi:type="dcterms:W3CDTF">2019-10-03T05:21:50Z</dcterms:modified>
</cp:coreProperties>
</file>